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763" r:id="rId1"/>
  </p:sldMasterIdLst>
  <p:notesMasterIdLst>
    <p:notesMasterId r:id="rId12"/>
  </p:notesMasterIdLst>
  <p:sldIdLst>
    <p:sldId id="256" r:id="rId2"/>
    <p:sldId id="279" r:id="rId3"/>
    <p:sldId id="259" r:id="rId4"/>
    <p:sldId id="260" r:id="rId5"/>
    <p:sldId id="263" r:id="rId6"/>
    <p:sldId id="281" r:id="rId7"/>
    <p:sldId id="272" r:id="rId8"/>
    <p:sldId id="275" r:id="rId9"/>
    <p:sldId id="276" r:id="rId10"/>
    <p:sldId id="282" r:id="rId11"/>
  </p:sldIdLst>
  <p:sldSz cx="15119350" cy="10691813"/>
  <p:notesSz cx="9928225" cy="14357350"/>
  <p:embeddedFontLst>
    <p:embeddedFont>
      <p:font typeface="Arial Black" pitchFamily="34" charset="0"/>
      <p:bold r:id="rId13"/>
    </p:embeddedFont>
    <p:embeddedFont>
      <p:font typeface="Calibri" pitchFamily="34" charset="0"/>
      <p:regular r:id="rId14"/>
      <p:bold r:id="rId15"/>
      <p:italic r:id="rId16"/>
      <p:boldItalic r:id="rId17"/>
    </p:embeddedFont>
    <p:embeddedFont>
      <p:font typeface="Wingdings 2" pitchFamily="18" charset="2"/>
      <p:regular r:id="rId18"/>
    </p:embeddedFont>
    <p:embeddedFont>
      <p:font typeface="Wingdings 3" pitchFamily="18" charset="2"/>
      <p:regular r:id="rId19"/>
    </p:embeddedFont>
    <p:embeddedFont>
      <p:font typeface="Lucida Sans" charset="0"/>
      <p:regular r:id="rId20"/>
      <p:bold r:id="rId21"/>
      <p:italic r:id="rId22"/>
      <p:boldItalic r:id="rId23"/>
    </p:embeddedFont>
    <p:embeddedFont>
      <p:font typeface="Book Antiqua" pitchFamily="18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6543">
          <p15:clr>
            <a:srgbClr val="A4A3A4"/>
          </p15:clr>
        </p15:guide>
        <p15:guide id="2" orient="horz" pos="238">
          <p15:clr>
            <a:srgbClr val="A4A3A4"/>
          </p15:clr>
        </p15:guide>
        <p15:guide id="3" orient="horz" pos="986">
          <p15:clr>
            <a:srgbClr val="A4A3A4"/>
          </p15:clr>
        </p15:guide>
        <p15:guide id="4" orient="horz" pos="2234">
          <p15:clr>
            <a:srgbClr val="A4A3A4"/>
          </p15:clr>
        </p15:guide>
        <p15:guide id="5" pos="5148">
          <p15:clr>
            <a:srgbClr val="A4A3A4"/>
          </p15:clr>
        </p15:guide>
        <p15:guide id="6" pos="9253">
          <p15:clr>
            <a:srgbClr val="A4A3A4"/>
          </p15:clr>
        </p15:guide>
        <p15:guide id="7" orient="horz" pos="2846">
          <p15:clr>
            <a:srgbClr val="A4A3A4"/>
          </p15:clr>
        </p15:guide>
        <p15:guide id="8" orient="horz" pos="239">
          <p15:clr>
            <a:srgbClr val="A4A3A4"/>
          </p15:clr>
        </p15:guide>
        <p15:guide id="9" orient="horz" pos="985">
          <p15:clr>
            <a:srgbClr val="A4A3A4"/>
          </p15:clr>
        </p15:guide>
        <p15:guide id="10" orient="horz" pos="2845">
          <p15:clr>
            <a:srgbClr val="A4A3A4"/>
          </p15:clr>
        </p15:guide>
        <p15:guide id="11" pos="514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B2E13A2-21F0-498D-9D80-8EF4AEAD761E}">
  <a:tblStyle styleId="{5B2E13A2-21F0-498D-9D80-8EF4AEAD761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9" d="100"/>
          <a:sy n="49" d="100"/>
        </p:scale>
        <p:origin x="-954" y="-102"/>
      </p:cViewPr>
      <p:guideLst>
        <p:guide orient="horz" pos="6543"/>
        <p:guide orient="horz" pos="238"/>
        <p:guide orient="horz" pos="986"/>
        <p:guide orient="horz" pos="2234"/>
        <p:guide orient="horz" pos="2846"/>
        <p:guide orient="horz" pos="239"/>
        <p:guide orient="horz" pos="985"/>
        <p:guide orient="horz" pos="2845"/>
        <p:guide pos="5148"/>
        <p:guide pos="9253"/>
        <p:guide pos="514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DC3676-907A-4C40-85A8-904DD6C3A0DC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E868E1A-3D65-4376-8871-ECA0D9DB8631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ru-RU" sz="2400" b="1" dirty="0" smtClean="0">
              <a:solidFill>
                <a:schemeClr val="tx1"/>
              </a:solidFill>
            </a:rPr>
            <a:t>Ведущие мировые державы активно развивают керамические </a:t>
          </a:r>
        </a:p>
        <a:p>
          <a:r>
            <a:rPr lang="ru-RU" sz="2400" b="1" dirty="0" smtClean="0">
              <a:solidFill>
                <a:schemeClr val="tx1"/>
              </a:solidFill>
            </a:rPr>
            <a:t>3</a:t>
          </a:r>
          <a:r>
            <a:rPr lang="en-US" sz="2400" b="1" dirty="0" smtClean="0">
              <a:solidFill>
                <a:schemeClr val="tx1"/>
              </a:solidFill>
            </a:rPr>
            <a:t>D </a:t>
          </a:r>
          <a:r>
            <a:rPr lang="ru-RU" sz="2400" b="1" dirty="0" smtClean="0">
              <a:solidFill>
                <a:schemeClr val="tx1"/>
              </a:solidFill>
            </a:rPr>
            <a:t>технологии. </a:t>
          </a:r>
        </a:p>
      </dgm:t>
    </dgm:pt>
    <dgm:pt modelId="{A7A657AE-6E84-4927-8B61-3A246CF1391F}" type="parTrans" cxnId="{FE10B06E-3491-47F9-831A-1D7DFCF0A81A}">
      <dgm:prSet/>
      <dgm:spPr/>
      <dgm:t>
        <a:bodyPr/>
        <a:lstStyle/>
        <a:p>
          <a:endParaRPr lang="ru-RU"/>
        </a:p>
      </dgm:t>
    </dgm:pt>
    <dgm:pt modelId="{2205CCE3-7817-4A3A-A64C-1011FDB5BC7B}" type="sibTrans" cxnId="{FE10B06E-3491-47F9-831A-1D7DFCF0A81A}">
      <dgm:prSet/>
      <dgm:spPr/>
      <dgm:t>
        <a:bodyPr/>
        <a:lstStyle/>
        <a:p>
          <a:endParaRPr lang="ru-RU"/>
        </a:p>
      </dgm:t>
    </dgm:pt>
    <dgm:pt modelId="{EB11C2F8-B2FA-402F-B67B-C06FDCC9148D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ru-RU" sz="2400" b="1" dirty="0" smtClean="0">
              <a:solidFill>
                <a:schemeClr val="tx1"/>
              </a:solidFill>
            </a:rPr>
            <a:t>ООО «</a:t>
          </a:r>
          <a:r>
            <a:rPr lang="ru-RU" sz="2400" b="1" dirty="0" err="1" smtClean="0">
              <a:solidFill>
                <a:schemeClr val="tx1"/>
              </a:solidFill>
            </a:rPr>
            <a:t>Экипо</a:t>
          </a:r>
          <a:r>
            <a:rPr lang="ru-RU" sz="2400" b="1" dirty="0" smtClean="0">
              <a:solidFill>
                <a:schemeClr val="tx1"/>
              </a:solidFill>
            </a:rPr>
            <a:t>» имеет значительный научно-технический задел и практический опыт в области аддитивных керамических технологий. </a:t>
          </a:r>
        </a:p>
      </dgm:t>
    </dgm:pt>
    <dgm:pt modelId="{F39BD58D-D6C8-4891-B4F9-F7FA863B933D}" type="parTrans" cxnId="{65B90D14-66CD-4A49-9628-91EA9D79C3D1}">
      <dgm:prSet/>
      <dgm:spPr/>
      <dgm:t>
        <a:bodyPr/>
        <a:lstStyle/>
        <a:p>
          <a:endParaRPr lang="ru-RU"/>
        </a:p>
      </dgm:t>
    </dgm:pt>
    <dgm:pt modelId="{5C4388B5-7D39-4545-BC03-6319CE81E971}" type="sibTrans" cxnId="{65B90D14-66CD-4A49-9628-91EA9D79C3D1}">
      <dgm:prSet/>
      <dgm:spPr/>
      <dgm:t>
        <a:bodyPr/>
        <a:lstStyle/>
        <a:p>
          <a:endParaRPr lang="ru-RU"/>
        </a:p>
      </dgm:t>
    </dgm:pt>
    <dgm:pt modelId="{70938FA0-2193-4575-B6F7-7759F0DA7285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2200" b="1" dirty="0" smtClean="0">
            <a:solidFill>
              <a:schemeClr val="tx1"/>
            </a:solidFill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1" dirty="0" smtClean="0">
              <a:solidFill>
                <a:schemeClr val="tx1"/>
              </a:solidFill>
            </a:rPr>
            <a:t>В России освоены технологии 3</a:t>
          </a:r>
          <a:r>
            <a:rPr lang="en-US" sz="2400" b="1" dirty="0" smtClean="0">
              <a:solidFill>
                <a:schemeClr val="tx1"/>
              </a:solidFill>
            </a:rPr>
            <a:t>D</a:t>
          </a:r>
          <a:r>
            <a:rPr lang="ru-RU" sz="2400" b="1" dirty="0" smtClean="0">
              <a:solidFill>
                <a:schemeClr val="tx1"/>
              </a:solidFill>
            </a:rPr>
            <a:t> печати металлов. 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1" dirty="0" smtClean="0">
              <a:solidFill>
                <a:schemeClr val="tx1"/>
              </a:solidFill>
            </a:rPr>
            <a:t>Технологии керамической 3</a:t>
          </a:r>
          <a:r>
            <a:rPr lang="en-US" sz="2400" b="1" dirty="0" smtClean="0">
              <a:solidFill>
                <a:schemeClr val="tx1"/>
              </a:solidFill>
            </a:rPr>
            <a:t>D </a:t>
          </a:r>
          <a:r>
            <a:rPr lang="ru-RU" sz="2400" b="1" dirty="0" smtClean="0">
              <a:solidFill>
                <a:schemeClr val="tx1"/>
              </a:solidFill>
            </a:rPr>
            <a:t>печати освоены крайне слабо.  </a:t>
          </a:r>
        </a:p>
        <a:p>
          <a:pPr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dirty="0" smtClean="0"/>
            <a:t> </a:t>
          </a:r>
          <a:endParaRPr lang="ru-RU" sz="2200" b="1" dirty="0">
            <a:solidFill>
              <a:schemeClr val="tx1"/>
            </a:solidFill>
          </a:endParaRPr>
        </a:p>
      </dgm:t>
    </dgm:pt>
    <dgm:pt modelId="{C5938FC0-6CD4-4C4C-999D-CF5423DD7F7D}" type="parTrans" cxnId="{6FB13A60-E9C6-47EF-A01A-F75DA69C72A1}">
      <dgm:prSet/>
      <dgm:spPr/>
      <dgm:t>
        <a:bodyPr/>
        <a:lstStyle/>
        <a:p>
          <a:endParaRPr lang="ru-RU"/>
        </a:p>
      </dgm:t>
    </dgm:pt>
    <dgm:pt modelId="{173D8721-C423-4269-9AB3-94AC0B603103}" type="sibTrans" cxnId="{6FB13A60-E9C6-47EF-A01A-F75DA69C72A1}">
      <dgm:prSet/>
      <dgm:spPr/>
      <dgm:t>
        <a:bodyPr/>
        <a:lstStyle/>
        <a:p>
          <a:endParaRPr lang="ru-RU"/>
        </a:p>
      </dgm:t>
    </dgm:pt>
    <dgm:pt modelId="{8F00DFA6-5EBB-49EC-829E-3458BBEE6181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ru-RU" sz="2400" b="1" dirty="0" smtClean="0">
              <a:solidFill>
                <a:schemeClr val="tx1"/>
              </a:solidFill>
            </a:rPr>
            <a:t>Объединив наши знания, опыт с возможностями индустриального партнера, вместе мы сможем вывести Россию в лидеры на мировом керамическом рынке.</a:t>
          </a:r>
          <a:endParaRPr lang="ru-RU" sz="6500" dirty="0"/>
        </a:p>
      </dgm:t>
    </dgm:pt>
    <dgm:pt modelId="{154C3E9C-E59A-480F-9391-25994B50D998}" type="parTrans" cxnId="{B420EC15-45C9-4A97-9DD7-39A9E626F848}">
      <dgm:prSet/>
      <dgm:spPr/>
      <dgm:t>
        <a:bodyPr/>
        <a:lstStyle/>
        <a:p>
          <a:endParaRPr lang="ru-RU"/>
        </a:p>
      </dgm:t>
    </dgm:pt>
    <dgm:pt modelId="{E0BE6B71-18AC-4C20-937F-C40693EF8FEB}" type="sibTrans" cxnId="{B420EC15-45C9-4A97-9DD7-39A9E626F848}">
      <dgm:prSet/>
      <dgm:spPr/>
      <dgm:t>
        <a:bodyPr/>
        <a:lstStyle/>
        <a:p>
          <a:endParaRPr lang="ru-RU"/>
        </a:p>
      </dgm:t>
    </dgm:pt>
    <dgm:pt modelId="{46738DA1-7819-44EB-A610-FC4ADC773AB8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ru-RU" sz="2400" b="1" dirty="0" smtClean="0">
              <a:solidFill>
                <a:schemeClr val="tx1"/>
              </a:solidFill>
            </a:rPr>
            <a:t>Индустриальные партнеры имеют возможность внедрения наших наработок. Потенциальные направления: двигателестроение; производство микрохимических реакторов; </a:t>
          </a:r>
          <a:r>
            <a:rPr lang="ru-RU" sz="2400" b="1" dirty="0" err="1" smtClean="0">
              <a:solidFill>
                <a:schemeClr val="tx1"/>
              </a:solidFill>
            </a:rPr>
            <a:t>термо</a:t>
          </a:r>
          <a:r>
            <a:rPr lang="ru-RU" sz="2400" b="1" dirty="0" smtClean="0">
              <a:solidFill>
                <a:schemeClr val="tx1"/>
              </a:solidFill>
            </a:rPr>
            <a:t> и </a:t>
          </a:r>
          <a:r>
            <a:rPr lang="ru-RU" sz="2400" b="1" dirty="0" err="1" smtClean="0">
              <a:solidFill>
                <a:schemeClr val="tx1"/>
              </a:solidFill>
            </a:rPr>
            <a:t>химостойкие</a:t>
          </a:r>
          <a:r>
            <a:rPr lang="ru-RU" sz="2400" b="1" dirty="0" smtClean="0">
              <a:solidFill>
                <a:schemeClr val="tx1"/>
              </a:solidFill>
            </a:rPr>
            <a:t> форсунки, сопла и пр.; электровакуумные приборы; медицина и пр.</a:t>
          </a:r>
        </a:p>
      </dgm:t>
    </dgm:pt>
    <dgm:pt modelId="{B6907301-FD10-4037-90B4-D47F6939D46B}" type="parTrans" cxnId="{D3885A42-D5FC-458D-8243-28F1191A0F2A}">
      <dgm:prSet/>
      <dgm:spPr/>
      <dgm:t>
        <a:bodyPr/>
        <a:lstStyle/>
        <a:p>
          <a:endParaRPr lang="ru-RU"/>
        </a:p>
      </dgm:t>
    </dgm:pt>
    <dgm:pt modelId="{52D277FD-ECD4-46D0-B1F3-EFA4BDD580B6}" type="sibTrans" cxnId="{D3885A42-D5FC-458D-8243-28F1191A0F2A}">
      <dgm:prSet/>
      <dgm:spPr/>
      <dgm:t>
        <a:bodyPr/>
        <a:lstStyle/>
        <a:p>
          <a:endParaRPr lang="ru-RU"/>
        </a:p>
      </dgm:t>
    </dgm:pt>
    <dgm:pt modelId="{3BD5EAA8-E67F-46EF-84AE-F838F7A9A6C2}" type="pres">
      <dgm:prSet presAssocID="{BADC3676-907A-4C40-85A8-904DD6C3A0DC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D78B33C-A870-49C2-B6FE-DEB4FB3867EE}" type="pres">
      <dgm:prSet presAssocID="{BE868E1A-3D65-4376-8871-ECA0D9DB8631}" presName="comp" presStyleCnt="0"/>
      <dgm:spPr/>
    </dgm:pt>
    <dgm:pt modelId="{B0B1947B-D84C-44FD-8990-65DC967113E2}" type="pres">
      <dgm:prSet presAssocID="{BE868E1A-3D65-4376-8871-ECA0D9DB8631}" presName="box" presStyleLbl="node1" presStyleIdx="0" presStyleCnt="5"/>
      <dgm:spPr/>
      <dgm:t>
        <a:bodyPr/>
        <a:lstStyle/>
        <a:p>
          <a:endParaRPr lang="ru-RU"/>
        </a:p>
      </dgm:t>
    </dgm:pt>
    <dgm:pt modelId="{AC396A51-60DA-4E1C-95DD-3394F935F393}" type="pres">
      <dgm:prSet presAssocID="{BE868E1A-3D65-4376-8871-ECA0D9DB8631}" presName="img" presStyleLbl="fgImgPlace1" presStyleIdx="0" presStyleCnt="5" custScaleX="79919" custScaleY="97247" custLinFactNeighborX="-311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96DA5860-1498-43BD-9316-0E973BF01A5E}" type="pres">
      <dgm:prSet presAssocID="{BE868E1A-3D65-4376-8871-ECA0D9DB8631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28A277-DA48-4FF7-ACBB-CF207E0C1304}" type="pres">
      <dgm:prSet presAssocID="{2205CCE3-7817-4A3A-A64C-1011FDB5BC7B}" presName="spacer" presStyleCnt="0"/>
      <dgm:spPr/>
    </dgm:pt>
    <dgm:pt modelId="{5C9918BE-2B7C-40D6-88C0-21B1F4E4DD76}" type="pres">
      <dgm:prSet presAssocID="{EB11C2F8-B2FA-402F-B67B-C06FDCC9148D}" presName="comp" presStyleCnt="0"/>
      <dgm:spPr/>
    </dgm:pt>
    <dgm:pt modelId="{F35A6C50-27C0-4D12-95E7-58FAE5F9CE0A}" type="pres">
      <dgm:prSet presAssocID="{EB11C2F8-B2FA-402F-B67B-C06FDCC9148D}" presName="box" presStyleLbl="node1" presStyleIdx="1" presStyleCnt="5" custLinFactY="6608" custLinFactNeighborX="-156" custLinFactNeighborY="100000"/>
      <dgm:spPr/>
      <dgm:t>
        <a:bodyPr/>
        <a:lstStyle/>
        <a:p>
          <a:endParaRPr lang="ru-RU"/>
        </a:p>
      </dgm:t>
    </dgm:pt>
    <dgm:pt modelId="{4A1A8DED-7FE6-4930-8BF5-55501B04E2FB}" type="pres">
      <dgm:prSet presAssocID="{EB11C2F8-B2FA-402F-B67B-C06FDCC9148D}" presName="img" presStyleLbl="fgImgPlace1" presStyleIdx="1" presStyleCnt="5" custScaleX="80364" custScaleY="92936" custLinFactY="31982" custLinFactNeighborX="-1556" custLinFactNeighborY="100000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67B3FE7-12C6-494F-9881-F21685265406}" type="pres">
      <dgm:prSet presAssocID="{EB11C2F8-B2FA-402F-B67B-C06FDCC9148D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982555-3FAD-44E5-81CB-F03809F7A3A6}" type="pres">
      <dgm:prSet presAssocID="{5C4388B5-7D39-4545-BC03-6319CE81E971}" presName="spacer" presStyleCnt="0"/>
      <dgm:spPr/>
    </dgm:pt>
    <dgm:pt modelId="{434131BD-9BB9-49D1-8732-9EC41D8753C9}" type="pres">
      <dgm:prSet presAssocID="{46738DA1-7819-44EB-A610-FC4ADC773AB8}" presName="comp" presStyleCnt="0"/>
      <dgm:spPr/>
    </dgm:pt>
    <dgm:pt modelId="{9B60FC08-6BF6-4D95-905F-AE67424146D6}" type="pres">
      <dgm:prSet presAssocID="{46738DA1-7819-44EB-A610-FC4ADC773AB8}" presName="box" presStyleLbl="node1" presStyleIdx="2" presStyleCnt="5" custLinFactY="4720" custLinFactNeighborX="622" custLinFactNeighborY="100000"/>
      <dgm:spPr/>
      <dgm:t>
        <a:bodyPr/>
        <a:lstStyle/>
        <a:p>
          <a:endParaRPr lang="ru-RU"/>
        </a:p>
      </dgm:t>
    </dgm:pt>
    <dgm:pt modelId="{A6A20AF9-A0F6-4AB2-82FE-67A2F9BAEE13}" type="pres">
      <dgm:prSet presAssocID="{46738DA1-7819-44EB-A610-FC4ADC773AB8}" presName="img" presStyleLbl="fgImgPlace1" presStyleIdx="2" presStyleCnt="5" custScaleX="79918" custScaleY="98067" custLinFactY="33599" custLinFactNeighborX="-1557" custLinFactNeighborY="100000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42F9435-350D-4F25-B155-91B970910318}" type="pres">
      <dgm:prSet presAssocID="{46738DA1-7819-44EB-A610-FC4ADC773AB8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CF16D6-63EF-4BF3-9044-37E793F67D76}" type="pres">
      <dgm:prSet presAssocID="{52D277FD-ECD4-46D0-B1F3-EFA4BDD580B6}" presName="spacer" presStyleCnt="0"/>
      <dgm:spPr/>
    </dgm:pt>
    <dgm:pt modelId="{609E6049-7590-4EDA-B402-1B059106246E}" type="pres">
      <dgm:prSet presAssocID="{8F00DFA6-5EBB-49EC-829E-3458BBEE6181}" presName="comp" presStyleCnt="0"/>
      <dgm:spPr/>
    </dgm:pt>
    <dgm:pt modelId="{39031656-9F6C-4CC4-9DF6-6535EB1B76DE}" type="pres">
      <dgm:prSet presAssocID="{8F00DFA6-5EBB-49EC-829E-3458BBEE6181}" presName="box" presStyleLbl="node1" presStyleIdx="3" presStyleCnt="5" custLinFactY="3975" custLinFactNeighborY="100000"/>
      <dgm:spPr/>
      <dgm:t>
        <a:bodyPr/>
        <a:lstStyle/>
        <a:p>
          <a:endParaRPr lang="ru-RU"/>
        </a:p>
      </dgm:t>
    </dgm:pt>
    <dgm:pt modelId="{3C56A5F3-B702-4A7A-AD55-B2113140A155}" type="pres">
      <dgm:prSet presAssocID="{8F00DFA6-5EBB-49EC-829E-3458BBEE6181}" presName="img" presStyleLbl="fgImgPlace1" presStyleIdx="3" presStyleCnt="5" custScaleX="78809" custScaleY="91553" custLinFactY="29972" custLinFactNeighborX="0" custLinFactNeighborY="100000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B64FCC6D-A4F0-486C-B4DD-0FA7820330C6}" type="pres">
      <dgm:prSet presAssocID="{8F00DFA6-5EBB-49EC-829E-3458BBEE6181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4E7EC7-954F-408F-8A4D-402E5CEA855F}" type="pres">
      <dgm:prSet presAssocID="{E0BE6B71-18AC-4C20-937F-C40693EF8FEB}" presName="spacer" presStyleCnt="0"/>
      <dgm:spPr/>
    </dgm:pt>
    <dgm:pt modelId="{A76AA037-A03B-478B-923D-FC22DD0A4D33}" type="pres">
      <dgm:prSet presAssocID="{70938FA0-2193-4575-B6F7-7759F0DA7285}" presName="comp" presStyleCnt="0"/>
      <dgm:spPr/>
    </dgm:pt>
    <dgm:pt modelId="{A2793FB4-0EF8-4CA0-8195-1FEA57329752}" type="pres">
      <dgm:prSet presAssocID="{70938FA0-2193-4575-B6F7-7759F0DA7285}" presName="box" presStyleLbl="node1" presStyleIdx="4" presStyleCnt="5" custLinFactY="-131156" custLinFactNeighborX="311" custLinFactNeighborY="-200000"/>
      <dgm:spPr/>
      <dgm:t>
        <a:bodyPr/>
        <a:lstStyle/>
        <a:p>
          <a:endParaRPr lang="ru-RU"/>
        </a:p>
      </dgm:t>
    </dgm:pt>
    <dgm:pt modelId="{2C827E67-6392-48DC-B46E-799AF903552E}" type="pres">
      <dgm:prSet presAssocID="{70938FA0-2193-4575-B6F7-7759F0DA7285}" presName="img" presStyleLbl="fgImgPlace1" presStyleIdx="4" presStyleCnt="5" custScaleX="81920" custScaleY="105096" custLinFactY="-200000" custLinFactNeighborX="-2334" custLinFactNeighborY="-214279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8B8CED6-72B7-46A3-8BA9-8CB04502A993}" type="pres">
      <dgm:prSet presAssocID="{70938FA0-2193-4575-B6F7-7759F0DA7285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1C61040-CA8E-4972-8FCB-0C40B9E04F70}" type="presOf" srcId="{46738DA1-7819-44EB-A610-FC4ADC773AB8}" destId="{9B60FC08-6BF6-4D95-905F-AE67424146D6}" srcOrd="0" destOrd="0" presId="urn:microsoft.com/office/officeart/2005/8/layout/vList4#1"/>
    <dgm:cxn modelId="{B643084B-FECE-4A17-A4A5-9AF7CE139B86}" type="presOf" srcId="{8F00DFA6-5EBB-49EC-829E-3458BBEE6181}" destId="{39031656-9F6C-4CC4-9DF6-6535EB1B76DE}" srcOrd="0" destOrd="0" presId="urn:microsoft.com/office/officeart/2005/8/layout/vList4#1"/>
    <dgm:cxn modelId="{5FEB9BD4-B47E-45A1-96FD-FB55CF499077}" type="presOf" srcId="{EB11C2F8-B2FA-402F-B67B-C06FDCC9148D}" destId="{467B3FE7-12C6-494F-9881-F21685265406}" srcOrd="1" destOrd="0" presId="urn:microsoft.com/office/officeart/2005/8/layout/vList4#1"/>
    <dgm:cxn modelId="{65B90D14-66CD-4A49-9628-91EA9D79C3D1}" srcId="{BADC3676-907A-4C40-85A8-904DD6C3A0DC}" destId="{EB11C2F8-B2FA-402F-B67B-C06FDCC9148D}" srcOrd="1" destOrd="0" parTransId="{F39BD58D-D6C8-4891-B4F9-F7FA863B933D}" sibTransId="{5C4388B5-7D39-4545-BC03-6319CE81E971}"/>
    <dgm:cxn modelId="{B420EC15-45C9-4A97-9DD7-39A9E626F848}" srcId="{BADC3676-907A-4C40-85A8-904DD6C3A0DC}" destId="{8F00DFA6-5EBB-49EC-829E-3458BBEE6181}" srcOrd="3" destOrd="0" parTransId="{154C3E9C-E59A-480F-9391-25994B50D998}" sibTransId="{E0BE6B71-18AC-4C20-937F-C40693EF8FEB}"/>
    <dgm:cxn modelId="{DFD42372-555A-4B58-9080-F7788E504D41}" type="presOf" srcId="{70938FA0-2193-4575-B6F7-7759F0DA7285}" destId="{A2793FB4-0EF8-4CA0-8195-1FEA57329752}" srcOrd="0" destOrd="0" presId="urn:microsoft.com/office/officeart/2005/8/layout/vList4#1"/>
    <dgm:cxn modelId="{6FB13A60-E9C6-47EF-A01A-F75DA69C72A1}" srcId="{BADC3676-907A-4C40-85A8-904DD6C3A0DC}" destId="{70938FA0-2193-4575-B6F7-7759F0DA7285}" srcOrd="4" destOrd="0" parTransId="{C5938FC0-6CD4-4C4C-999D-CF5423DD7F7D}" sibTransId="{173D8721-C423-4269-9AB3-94AC0B603103}"/>
    <dgm:cxn modelId="{1F93F580-54E2-4159-980F-E9EA6FBB395D}" type="presOf" srcId="{8F00DFA6-5EBB-49EC-829E-3458BBEE6181}" destId="{B64FCC6D-A4F0-486C-B4DD-0FA7820330C6}" srcOrd="1" destOrd="0" presId="urn:microsoft.com/office/officeart/2005/8/layout/vList4#1"/>
    <dgm:cxn modelId="{D3885A42-D5FC-458D-8243-28F1191A0F2A}" srcId="{BADC3676-907A-4C40-85A8-904DD6C3A0DC}" destId="{46738DA1-7819-44EB-A610-FC4ADC773AB8}" srcOrd="2" destOrd="0" parTransId="{B6907301-FD10-4037-90B4-D47F6939D46B}" sibTransId="{52D277FD-ECD4-46D0-B1F3-EFA4BDD580B6}"/>
    <dgm:cxn modelId="{B047822C-545C-4CBF-B056-6AC5D79CBA9D}" type="presOf" srcId="{EB11C2F8-B2FA-402F-B67B-C06FDCC9148D}" destId="{F35A6C50-27C0-4D12-95E7-58FAE5F9CE0A}" srcOrd="0" destOrd="0" presId="urn:microsoft.com/office/officeart/2005/8/layout/vList4#1"/>
    <dgm:cxn modelId="{2A49954E-38AD-4105-A2A5-47978357A4B5}" type="presOf" srcId="{70938FA0-2193-4575-B6F7-7759F0DA7285}" destId="{18B8CED6-72B7-46A3-8BA9-8CB04502A993}" srcOrd="1" destOrd="0" presId="urn:microsoft.com/office/officeart/2005/8/layout/vList4#1"/>
    <dgm:cxn modelId="{FE10B06E-3491-47F9-831A-1D7DFCF0A81A}" srcId="{BADC3676-907A-4C40-85A8-904DD6C3A0DC}" destId="{BE868E1A-3D65-4376-8871-ECA0D9DB8631}" srcOrd="0" destOrd="0" parTransId="{A7A657AE-6E84-4927-8B61-3A246CF1391F}" sibTransId="{2205CCE3-7817-4A3A-A64C-1011FDB5BC7B}"/>
    <dgm:cxn modelId="{19D05DD0-D600-4C06-B886-05D9C84438D1}" type="presOf" srcId="{BE868E1A-3D65-4376-8871-ECA0D9DB8631}" destId="{B0B1947B-D84C-44FD-8990-65DC967113E2}" srcOrd="0" destOrd="0" presId="urn:microsoft.com/office/officeart/2005/8/layout/vList4#1"/>
    <dgm:cxn modelId="{0A8C4CCB-F521-4F2D-928C-54E6E1CFCA5D}" type="presOf" srcId="{46738DA1-7819-44EB-A610-FC4ADC773AB8}" destId="{142F9435-350D-4F25-B155-91B970910318}" srcOrd="1" destOrd="0" presId="urn:microsoft.com/office/officeart/2005/8/layout/vList4#1"/>
    <dgm:cxn modelId="{5EC4105C-C7A7-4472-A9D0-BF56CE8943CE}" type="presOf" srcId="{BE868E1A-3D65-4376-8871-ECA0D9DB8631}" destId="{96DA5860-1498-43BD-9316-0E973BF01A5E}" srcOrd="1" destOrd="0" presId="urn:microsoft.com/office/officeart/2005/8/layout/vList4#1"/>
    <dgm:cxn modelId="{33795746-6823-461B-AF26-EF4792D7ED82}" type="presOf" srcId="{BADC3676-907A-4C40-85A8-904DD6C3A0DC}" destId="{3BD5EAA8-E67F-46EF-84AE-F838F7A9A6C2}" srcOrd="0" destOrd="0" presId="urn:microsoft.com/office/officeart/2005/8/layout/vList4#1"/>
    <dgm:cxn modelId="{3A230459-9A87-462A-93FF-9ED81066F0F7}" type="presParOf" srcId="{3BD5EAA8-E67F-46EF-84AE-F838F7A9A6C2}" destId="{FD78B33C-A870-49C2-B6FE-DEB4FB3867EE}" srcOrd="0" destOrd="0" presId="urn:microsoft.com/office/officeart/2005/8/layout/vList4#1"/>
    <dgm:cxn modelId="{B4BF977A-D233-4265-8314-2D88D1575555}" type="presParOf" srcId="{FD78B33C-A870-49C2-B6FE-DEB4FB3867EE}" destId="{B0B1947B-D84C-44FD-8990-65DC967113E2}" srcOrd="0" destOrd="0" presId="urn:microsoft.com/office/officeart/2005/8/layout/vList4#1"/>
    <dgm:cxn modelId="{8CA61A9C-7F1E-4176-8570-1BEF443B5CEA}" type="presParOf" srcId="{FD78B33C-A870-49C2-B6FE-DEB4FB3867EE}" destId="{AC396A51-60DA-4E1C-95DD-3394F935F393}" srcOrd="1" destOrd="0" presId="urn:microsoft.com/office/officeart/2005/8/layout/vList4#1"/>
    <dgm:cxn modelId="{C67E3684-76B1-42C9-BC5E-918B1E2E3C53}" type="presParOf" srcId="{FD78B33C-A870-49C2-B6FE-DEB4FB3867EE}" destId="{96DA5860-1498-43BD-9316-0E973BF01A5E}" srcOrd="2" destOrd="0" presId="urn:microsoft.com/office/officeart/2005/8/layout/vList4#1"/>
    <dgm:cxn modelId="{9A0E5053-79DB-43AC-85C7-B3A533F10EFE}" type="presParOf" srcId="{3BD5EAA8-E67F-46EF-84AE-F838F7A9A6C2}" destId="{8B28A277-DA48-4FF7-ACBB-CF207E0C1304}" srcOrd="1" destOrd="0" presId="urn:microsoft.com/office/officeart/2005/8/layout/vList4#1"/>
    <dgm:cxn modelId="{7E7C6EB2-D07A-42BB-AB07-CBCC4209C7D5}" type="presParOf" srcId="{3BD5EAA8-E67F-46EF-84AE-F838F7A9A6C2}" destId="{5C9918BE-2B7C-40D6-88C0-21B1F4E4DD76}" srcOrd="2" destOrd="0" presId="urn:microsoft.com/office/officeart/2005/8/layout/vList4#1"/>
    <dgm:cxn modelId="{4827B7A5-9805-4FCA-B165-485BA7FB6CEE}" type="presParOf" srcId="{5C9918BE-2B7C-40D6-88C0-21B1F4E4DD76}" destId="{F35A6C50-27C0-4D12-95E7-58FAE5F9CE0A}" srcOrd="0" destOrd="0" presId="urn:microsoft.com/office/officeart/2005/8/layout/vList4#1"/>
    <dgm:cxn modelId="{DF53D3D3-1DE5-45FC-9E3C-E8919F97E90D}" type="presParOf" srcId="{5C9918BE-2B7C-40D6-88C0-21B1F4E4DD76}" destId="{4A1A8DED-7FE6-4930-8BF5-55501B04E2FB}" srcOrd="1" destOrd="0" presId="urn:microsoft.com/office/officeart/2005/8/layout/vList4#1"/>
    <dgm:cxn modelId="{62DC0B69-180A-4625-9BBF-855258D1A7EB}" type="presParOf" srcId="{5C9918BE-2B7C-40D6-88C0-21B1F4E4DD76}" destId="{467B3FE7-12C6-494F-9881-F21685265406}" srcOrd="2" destOrd="0" presId="urn:microsoft.com/office/officeart/2005/8/layout/vList4#1"/>
    <dgm:cxn modelId="{5E84FCEC-FDFC-4941-B70F-933C2D804DF5}" type="presParOf" srcId="{3BD5EAA8-E67F-46EF-84AE-F838F7A9A6C2}" destId="{5D982555-3FAD-44E5-81CB-F03809F7A3A6}" srcOrd="3" destOrd="0" presId="urn:microsoft.com/office/officeart/2005/8/layout/vList4#1"/>
    <dgm:cxn modelId="{BDE677E5-7C83-4B4A-A064-653FA54E34E8}" type="presParOf" srcId="{3BD5EAA8-E67F-46EF-84AE-F838F7A9A6C2}" destId="{434131BD-9BB9-49D1-8732-9EC41D8753C9}" srcOrd="4" destOrd="0" presId="urn:microsoft.com/office/officeart/2005/8/layout/vList4#1"/>
    <dgm:cxn modelId="{60DAD183-C820-4AA6-80F3-79EF072F9FE2}" type="presParOf" srcId="{434131BD-9BB9-49D1-8732-9EC41D8753C9}" destId="{9B60FC08-6BF6-4D95-905F-AE67424146D6}" srcOrd="0" destOrd="0" presId="urn:microsoft.com/office/officeart/2005/8/layout/vList4#1"/>
    <dgm:cxn modelId="{E1A59AC8-0713-43B6-A9E3-ED55958FAA5F}" type="presParOf" srcId="{434131BD-9BB9-49D1-8732-9EC41D8753C9}" destId="{A6A20AF9-A0F6-4AB2-82FE-67A2F9BAEE13}" srcOrd="1" destOrd="0" presId="urn:microsoft.com/office/officeart/2005/8/layout/vList4#1"/>
    <dgm:cxn modelId="{58BAC32B-8866-4D84-A80F-7699E517CA59}" type="presParOf" srcId="{434131BD-9BB9-49D1-8732-9EC41D8753C9}" destId="{142F9435-350D-4F25-B155-91B970910318}" srcOrd="2" destOrd="0" presId="urn:microsoft.com/office/officeart/2005/8/layout/vList4#1"/>
    <dgm:cxn modelId="{31AB945A-E574-430E-9DC4-62814DB38EDF}" type="presParOf" srcId="{3BD5EAA8-E67F-46EF-84AE-F838F7A9A6C2}" destId="{91CF16D6-63EF-4BF3-9044-37E793F67D76}" srcOrd="5" destOrd="0" presId="urn:microsoft.com/office/officeart/2005/8/layout/vList4#1"/>
    <dgm:cxn modelId="{688CF33E-69AC-4492-9962-0D8D01161820}" type="presParOf" srcId="{3BD5EAA8-E67F-46EF-84AE-F838F7A9A6C2}" destId="{609E6049-7590-4EDA-B402-1B059106246E}" srcOrd="6" destOrd="0" presId="urn:microsoft.com/office/officeart/2005/8/layout/vList4#1"/>
    <dgm:cxn modelId="{C5894F0E-83C7-4EFE-8D0F-F095BF5B80A9}" type="presParOf" srcId="{609E6049-7590-4EDA-B402-1B059106246E}" destId="{39031656-9F6C-4CC4-9DF6-6535EB1B76DE}" srcOrd="0" destOrd="0" presId="urn:microsoft.com/office/officeart/2005/8/layout/vList4#1"/>
    <dgm:cxn modelId="{643D9B3F-906F-44A1-899D-EC12490A4C23}" type="presParOf" srcId="{609E6049-7590-4EDA-B402-1B059106246E}" destId="{3C56A5F3-B702-4A7A-AD55-B2113140A155}" srcOrd="1" destOrd="0" presId="urn:microsoft.com/office/officeart/2005/8/layout/vList4#1"/>
    <dgm:cxn modelId="{CEF02260-F39C-43FD-AFEA-A408A665329D}" type="presParOf" srcId="{609E6049-7590-4EDA-B402-1B059106246E}" destId="{B64FCC6D-A4F0-486C-B4DD-0FA7820330C6}" srcOrd="2" destOrd="0" presId="urn:microsoft.com/office/officeart/2005/8/layout/vList4#1"/>
    <dgm:cxn modelId="{2B47DD4E-7FDC-4388-A405-42386BCADB80}" type="presParOf" srcId="{3BD5EAA8-E67F-46EF-84AE-F838F7A9A6C2}" destId="{5C4E7EC7-954F-408F-8A4D-402E5CEA855F}" srcOrd="7" destOrd="0" presId="urn:microsoft.com/office/officeart/2005/8/layout/vList4#1"/>
    <dgm:cxn modelId="{04807444-A7B0-436B-884E-2812E4E353B1}" type="presParOf" srcId="{3BD5EAA8-E67F-46EF-84AE-F838F7A9A6C2}" destId="{A76AA037-A03B-478B-923D-FC22DD0A4D33}" srcOrd="8" destOrd="0" presId="urn:microsoft.com/office/officeart/2005/8/layout/vList4#1"/>
    <dgm:cxn modelId="{86CE08D4-7602-4D64-86EB-F9940A17411C}" type="presParOf" srcId="{A76AA037-A03B-478B-923D-FC22DD0A4D33}" destId="{A2793FB4-0EF8-4CA0-8195-1FEA57329752}" srcOrd="0" destOrd="0" presId="urn:microsoft.com/office/officeart/2005/8/layout/vList4#1"/>
    <dgm:cxn modelId="{EAC9625D-2E3C-487E-BDBD-FB1F7F553EDE}" type="presParOf" srcId="{A76AA037-A03B-478B-923D-FC22DD0A4D33}" destId="{2C827E67-6392-48DC-B46E-799AF903552E}" srcOrd="1" destOrd="0" presId="urn:microsoft.com/office/officeart/2005/8/layout/vList4#1"/>
    <dgm:cxn modelId="{92F77CDF-46C4-41EB-80BA-7C1D72D42615}" type="presParOf" srcId="{A76AA037-A03B-478B-923D-FC22DD0A4D33}" destId="{18B8CED6-72B7-46A3-8BA9-8CB04502A993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0B1947B-D84C-44FD-8990-65DC967113E2}">
      <dsp:nvSpPr>
        <dsp:cNvPr id="0" name=""/>
        <dsp:cNvSpPr/>
      </dsp:nvSpPr>
      <dsp:spPr>
        <a:xfrm>
          <a:off x="0" y="0"/>
          <a:ext cx="12502171" cy="1478192"/>
        </a:xfrm>
        <a:prstGeom prst="roundRect">
          <a:avLst>
            <a:gd name="adj" fmla="val 10000"/>
          </a:avLst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Ведущие мировые державы активно развивают керамические 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3</a:t>
          </a:r>
          <a:r>
            <a:rPr lang="en-US" sz="2400" b="1" kern="1200" dirty="0" smtClean="0">
              <a:solidFill>
                <a:schemeClr val="tx1"/>
              </a:solidFill>
            </a:rPr>
            <a:t>D </a:t>
          </a:r>
          <a:r>
            <a:rPr lang="ru-RU" sz="2400" b="1" kern="1200" dirty="0" smtClean="0">
              <a:solidFill>
                <a:schemeClr val="tx1"/>
              </a:solidFill>
            </a:rPr>
            <a:t>технологии. </a:t>
          </a:r>
        </a:p>
      </dsp:txBody>
      <dsp:txXfrm>
        <a:off x="2648253" y="0"/>
        <a:ext cx="9853917" cy="1478192"/>
      </dsp:txXfrm>
    </dsp:sp>
    <dsp:sp modelId="{AC396A51-60DA-4E1C-95DD-3394F935F393}">
      <dsp:nvSpPr>
        <dsp:cNvPr id="0" name=""/>
        <dsp:cNvSpPr/>
      </dsp:nvSpPr>
      <dsp:spPr>
        <a:xfrm>
          <a:off x="321061" y="164097"/>
          <a:ext cx="1998322" cy="114999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5A6C50-27C0-4D12-95E7-58FAE5F9CE0A}">
      <dsp:nvSpPr>
        <dsp:cNvPr id="0" name=""/>
        <dsp:cNvSpPr/>
      </dsp:nvSpPr>
      <dsp:spPr>
        <a:xfrm>
          <a:off x="0" y="3201882"/>
          <a:ext cx="12502171" cy="1478192"/>
        </a:xfrm>
        <a:prstGeom prst="roundRect">
          <a:avLst>
            <a:gd name="adj" fmla="val 10000"/>
          </a:avLst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ООО «</a:t>
          </a:r>
          <a:r>
            <a:rPr lang="ru-RU" sz="2400" b="1" kern="1200" dirty="0" err="1" smtClean="0">
              <a:solidFill>
                <a:schemeClr val="tx1"/>
              </a:solidFill>
            </a:rPr>
            <a:t>Экипо</a:t>
          </a:r>
          <a:r>
            <a:rPr lang="ru-RU" sz="2400" b="1" kern="1200" dirty="0" smtClean="0">
              <a:solidFill>
                <a:schemeClr val="tx1"/>
              </a:solidFill>
            </a:rPr>
            <a:t>» имеет значительный научно-технический задел и практический опыт в области аддитивных керамических технологий. </a:t>
          </a:r>
        </a:p>
      </dsp:txBody>
      <dsp:txXfrm>
        <a:off x="2648253" y="3201882"/>
        <a:ext cx="9853917" cy="1478192"/>
      </dsp:txXfrm>
    </dsp:sp>
    <dsp:sp modelId="{4A1A8DED-7FE6-4930-8BF5-55501B04E2FB}">
      <dsp:nvSpPr>
        <dsp:cNvPr id="0" name=""/>
        <dsp:cNvSpPr/>
      </dsp:nvSpPr>
      <dsp:spPr>
        <a:xfrm>
          <a:off x="354405" y="3376356"/>
          <a:ext cx="2009448" cy="109901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60FC08-6BF6-4D95-905F-AE67424146D6}">
      <dsp:nvSpPr>
        <dsp:cNvPr id="0" name=""/>
        <dsp:cNvSpPr/>
      </dsp:nvSpPr>
      <dsp:spPr>
        <a:xfrm>
          <a:off x="0" y="4799985"/>
          <a:ext cx="12502171" cy="1478192"/>
        </a:xfrm>
        <a:prstGeom prst="roundRect">
          <a:avLst>
            <a:gd name="adj" fmla="val 10000"/>
          </a:avLst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Индустриальные партнеры имеют возможность внедрения наших наработок. Потенциальные направления: двигателестроение; производство микрохимических реакторов; </a:t>
          </a:r>
          <a:r>
            <a:rPr lang="ru-RU" sz="2400" b="1" kern="1200" dirty="0" err="1" smtClean="0">
              <a:solidFill>
                <a:schemeClr val="tx1"/>
              </a:solidFill>
            </a:rPr>
            <a:t>термо</a:t>
          </a:r>
          <a:r>
            <a:rPr lang="ru-RU" sz="2400" b="1" kern="1200" dirty="0" smtClean="0">
              <a:solidFill>
                <a:schemeClr val="tx1"/>
              </a:solidFill>
            </a:rPr>
            <a:t> и </a:t>
          </a:r>
          <a:r>
            <a:rPr lang="ru-RU" sz="2400" b="1" kern="1200" dirty="0" err="1" smtClean="0">
              <a:solidFill>
                <a:schemeClr val="tx1"/>
              </a:solidFill>
            </a:rPr>
            <a:t>химостойкие</a:t>
          </a:r>
          <a:r>
            <a:rPr lang="ru-RU" sz="2400" b="1" kern="1200" dirty="0" smtClean="0">
              <a:solidFill>
                <a:schemeClr val="tx1"/>
              </a:solidFill>
            </a:rPr>
            <a:t> форсунки, сопла и пр.; электровакуумные приборы; медицина и пр.</a:t>
          </a:r>
        </a:p>
      </dsp:txBody>
      <dsp:txXfrm>
        <a:off x="2648253" y="4799985"/>
        <a:ext cx="9853917" cy="1478192"/>
      </dsp:txXfrm>
    </dsp:sp>
    <dsp:sp modelId="{A6A20AF9-A0F6-4AB2-82FE-67A2F9BAEE13}">
      <dsp:nvSpPr>
        <dsp:cNvPr id="0" name=""/>
        <dsp:cNvSpPr/>
      </dsp:nvSpPr>
      <dsp:spPr>
        <a:xfrm>
          <a:off x="359956" y="4991151"/>
          <a:ext cx="1998297" cy="115969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031656-9F6C-4CC4-9DF6-6535EB1B76DE}">
      <dsp:nvSpPr>
        <dsp:cNvPr id="0" name=""/>
        <dsp:cNvSpPr/>
      </dsp:nvSpPr>
      <dsp:spPr>
        <a:xfrm>
          <a:off x="0" y="6414984"/>
          <a:ext cx="12502171" cy="1478192"/>
        </a:xfrm>
        <a:prstGeom prst="roundRect">
          <a:avLst>
            <a:gd name="adj" fmla="val 10000"/>
          </a:avLst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Объединив наши знания, опыт с возможностями индустриального партнера, вместе мы сможем вывести Россию в лидеры на мировом керамическом рынке.</a:t>
          </a:r>
          <a:endParaRPr lang="ru-RU" sz="6500" kern="1200" dirty="0"/>
        </a:p>
      </dsp:txBody>
      <dsp:txXfrm>
        <a:off x="2648253" y="6414984"/>
        <a:ext cx="9853917" cy="1478192"/>
      </dsp:txXfrm>
    </dsp:sp>
    <dsp:sp modelId="{3C56A5F3-B702-4A7A-AD55-B2113140A155}">
      <dsp:nvSpPr>
        <dsp:cNvPr id="0" name=""/>
        <dsp:cNvSpPr/>
      </dsp:nvSpPr>
      <dsp:spPr>
        <a:xfrm>
          <a:off x="412752" y="6612787"/>
          <a:ext cx="1970567" cy="108266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793FB4-0EF8-4CA0-8195-1FEA57329752}">
      <dsp:nvSpPr>
        <dsp:cNvPr id="0" name=""/>
        <dsp:cNvSpPr/>
      </dsp:nvSpPr>
      <dsp:spPr>
        <a:xfrm>
          <a:off x="0" y="1608923"/>
          <a:ext cx="12502171" cy="1478192"/>
        </a:xfrm>
        <a:prstGeom prst="roundRect">
          <a:avLst>
            <a:gd name="adj" fmla="val 10000"/>
          </a:avLst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2200" b="1" kern="1200" dirty="0" smtClean="0">
            <a:solidFill>
              <a:schemeClr val="tx1"/>
            </a:solidFill>
          </a:endParaRP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1" kern="1200" dirty="0" smtClean="0">
              <a:solidFill>
                <a:schemeClr val="tx1"/>
              </a:solidFill>
            </a:rPr>
            <a:t>В России освоены технологии 3</a:t>
          </a:r>
          <a:r>
            <a:rPr lang="en-US" sz="2400" b="1" kern="1200" dirty="0" smtClean="0">
              <a:solidFill>
                <a:schemeClr val="tx1"/>
              </a:solidFill>
            </a:rPr>
            <a:t>D</a:t>
          </a:r>
          <a:r>
            <a:rPr lang="ru-RU" sz="2400" b="1" kern="1200" dirty="0" smtClean="0">
              <a:solidFill>
                <a:schemeClr val="tx1"/>
              </a:solidFill>
            </a:rPr>
            <a:t> печати металлов. 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1" kern="1200" dirty="0" smtClean="0">
              <a:solidFill>
                <a:schemeClr val="tx1"/>
              </a:solidFill>
            </a:rPr>
            <a:t>Технологии керамической 3</a:t>
          </a:r>
          <a:r>
            <a:rPr lang="en-US" sz="2400" b="1" kern="1200" dirty="0" smtClean="0">
              <a:solidFill>
                <a:schemeClr val="tx1"/>
              </a:solidFill>
            </a:rPr>
            <a:t>D </a:t>
          </a:r>
          <a:r>
            <a:rPr lang="ru-RU" sz="2400" b="1" kern="1200" dirty="0" smtClean="0">
              <a:solidFill>
                <a:schemeClr val="tx1"/>
              </a:solidFill>
            </a:rPr>
            <a:t>печати освоены крайне слабо.  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/>
            <a:t> </a:t>
          </a:r>
          <a:endParaRPr lang="ru-RU" sz="2200" b="1" kern="1200" dirty="0">
            <a:solidFill>
              <a:schemeClr val="tx1"/>
            </a:solidFill>
          </a:endParaRPr>
        </a:p>
      </dsp:txBody>
      <dsp:txXfrm>
        <a:off x="2648253" y="1608923"/>
        <a:ext cx="9853917" cy="1478192"/>
      </dsp:txXfrm>
    </dsp:sp>
    <dsp:sp modelId="{2C827E67-6392-48DC-B46E-799AF903552E}">
      <dsp:nvSpPr>
        <dsp:cNvPr id="0" name=""/>
        <dsp:cNvSpPr/>
      </dsp:nvSpPr>
      <dsp:spPr>
        <a:xfrm>
          <a:off x="315498" y="1722661"/>
          <a:ext cx="2048355" cy="124281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7" y="2"/>
            <a:ext cx="4302231" cy="720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2675" tIns="66300" rIns="132675" bIns="663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623704" y="2"/>
            <a:ext cx="4302231" cy="720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2675" tIns="66300" rIns="132675" bIns="663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539875" y="1795463"/>
            <a:ext cx="6848475" cy="48434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92823" y="6909482"/>
            <a:ext cx="7942580" cy="5653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2675" tIns="66300" rIns="132675" bIns="663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7" y="13636992"/>
            <a:ext cx="4302231" cy="720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2675" tIns="66300" rIns="132675" bIns="663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623704" y="13636992"/>
            <a:ext cx="4302231" cy="720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2675" tIns="66300" rIns="132675" bIns="663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7648119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:notes"/>
          <p:cNvSpPr txBox="1">
            <a:spLocks noGrp="1"/>
          </p:cNvSpPr>
          <p:nvPr>
            <p:ph type="body" idx="1"/>
          </p:nvPr>
        </p:nvSpPr>
        <p:spPr>
          <a:xfrm>
            <a:off x="992823" y="6909481"/>
            <a:ext cx="7942580" cy="5653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2675" tIns="66300" rIns="132675" bIns="663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39875" y="1795463"/>
            <a:ext cx="6848475" cy="48434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35b65a272a_0_8:notes"/>
          <p:cNvSpPr txBox="1">
            <a:spLocks noGrp="1"/>
          </p:cNvSpPr>
          <p:nvPr>
            <p:ph type="body" idx="1"/>
          </p:nvPr>
        </p:nvSpPr>
        <p:spPr>
          <a:xfrm>
            <a:off x="1450050" y="9991900"/>
            <a:ext cx="11600400" cy="81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600" tIns="96275" rIns="192600" bIns="96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g135b65a272a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8700" y="2597150"/>
            <a:ext cx="9902825" cy="7004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35b65a272a_0_95:notes"/>
          <p:cNvSpPr txBox="1">
            <a:spLocks noGrp="1"/>
          </p:cNvSpPr>
          <p:nvPr>
            <p:ph type="body" idx="1"/>
          </p:nvPr>
        </p:nvSpPr>
        <p:spPr>
          <a:xfrm>
            <a:off x="1450050" y="9991900"/>
            <a:ext cx="11600400" cy="81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600" tIns="96275" rIns="192600" bIns="96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g135b65a272a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8700" y="2597150"/>
            <a:ext cx="9902825" cy="7004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35b65a272a_0_107:notes"/>
          <p:cNvSpPr txBox="1">
            <a:spLocks noGrp="1"/>
          </p:cNvSpPr>
          <p:nvPr>
            <p:ph type="body" idx="1"/>
          </p:nvPr>
        </p:nvSpPr>
        <p:spPr>
          <a:xfrm>
            <a:off x="1450050" y="9991900"/>
            <a:ext cx="11600400" cy="81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600" tIns="96275" rIns="192600" bIns="96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g135b65a272a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8700" y="2597150"/>
            <a:ext cx="9902825" cy="7004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35b65a272a_0_157:notes"/>
          <p:cNvSpPr txBox="1">
            <a:spLocks noGrp="1"/>
          </p:cNvSpPr>
          <p:nvPr>
            <p:ph type="body" idx="1"/>
          </p:nvPr>
        </p:nvSpPr>
        <p:spPr>
          <a:xfrm>
            <a:off x="1450050" y="9991900"/>
            <a:ext cx="11600400" cy="81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600" tIns="96275" rIns="192600" bIns="96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g135b65a272a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8700" y="2597150"/>
            <a:ext cx="9902825" cy="7004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35b65a272a_0_157:notes"/>
          <p:cNvSpPr txBox="1">
            <a:spLocks noGrp="1"/>
          </p:cNvSpPr>
          <p:nvPr>
            <p:ph type="body" idx="1"/>
          </p:nvPr>
        </p:nvSpPr>
        <p:spPr>
          <a:xfrm>
            <a:off x="1450050" y="9991900"/>
            <a:ext cx="11600400" cy="81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600" tIns="96275" rIns="192600" bIns="96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g135b65a272a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8700" y="2597150"/>
            <a:ext cx="9902825" cy="7004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135b65a272a_0_226:notes"/>
          <p:cNvSpPr txBox="1">
            <a:spLocks noGrp="1"/>
          </p:cNvSpPr>
          <p:nvPr>
            <p:ph type="body" idx="1"/>
          </p:nvPr>
        </p:nvSpPr>
        <p:spPr>
          <a:xfrm>
            <a:off x="1450050" y="9991900"/>
            <a:ext cx="11600400" cy="81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600" tIns="96275" rIns="192600" bIns="96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g135b65a272a_0_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8700" y="2597150"/>
            <a:ext cx="9902825" cy="7004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135b65a272a_0_226:notes"/>
          <p:cNvSpPr txBox="1">
            <a:spLocks noGrp="1"/>
          </p:cNvSpPr>
          <p:nvPr>
            <p:ph type="body" idx="1"/>
          </p:nvPr>
        </p:nvSpPr>
        <p:spPr>
          <a:xfrm>
            <a:off x="1450050" y="9991900"/>
            <a:ext cx="11600400" cy="81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600" tIns="96275" rIns="192600" bIns="96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g135b65a272a_0_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8700" y="2597150"/>
            <a:ext cx="9902825" cy="7004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97815" y="2138363"/>
            <a:ext cx="13607415" cy="2851150"/>
          </a:xfrm>
        </p:spPr>
        <p:txBody>
          <a:bodyPr vert="horz" lIns="73742" tIns="0" rIns="73742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77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E3AA5-51FA-46CF-A501-9FF0E6084137}" type="datetimeFigureOut">
              <a:rPr lang="ru-RU" smtClean="0"/>
              <a:pPr/>
              <a:t>20.10.2023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67903" y="5194210"/>
            <a:ext cx="10583545" cy="273235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737418" indent="0" algn="ctr">
              <a:buNone/>
            </a:lvl2pPr>
            <a:lvl3pPr marL="1474836" indent="0" algn="ctr">
              <a:buNone/>
            </a:lvl3pPr>
            <a:lvl4pPr marL="2212254" indent="0" algn="ctr">
              <a:buNone/>
            </a:lvl4pPr>
            <a:lvl5pPr marL="2949672" indent="0" algn="ctr">
              <a:buNone/>
            </a:lvl5pPr>
            <a:lvl6pPr marL="3687089" indent="0" algn="ctr">
              <a:buNone/>
            </a:lvl6pPr>
            <a:lvl7pPr marL="4424507" indent="0" algn="ctr">
              <a:buNone/>
            </a:lvl7pPr>
            <a:lvl8pPr marL="5161925" indent="0" algn="ctr">
              <a:buNone/>
            </a:lvl8pPr>
            <a:lvl9pPr marL="5899343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0961529" y="428169"/>
            <a:ext cx="3401854" cy="912269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55968" y="428169"/>
            <a:ext cx="9953572" cy="912269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>
  <p:cSld name="1_Титульный слайд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1303478" y="9909729"/>
            <a:ext cx="3401854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9" tIns="45692" rIns="91409" bIns="45692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498">
          <p15:clr>
            <a:srgbClr val="FBAE40"/>
          </p15:clr>
        </p15:guide>
        <p15:guide id="2" orient="horz" pos="48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45886" y="950383"/>
            <a:ext cx="11717496" cy="285115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77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645886" y="3909708"/>
            <a:ext cx="11717496" cy="2353683"/>
          </a:xfrm>
        </p:spPr>
        <p:txBody>
          <a:bodyPr anchor="t"/>
          <a:lstStyle>
            <a:lvl1pPr marL="117987" indent="0" algn="l">
              <a:buNone/>
              <a:defRPr sz="3200">
                <a:solidFill>
                  <a:schemeClr val="tx1"/>
                </a:solidFill>
              </a:defRPr>
            </a:lvl1pPr>
            <a:lvl2pPr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3103437" y="10003776"/>
            <a:ext cx="1259946" cy="569240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755967" y="2494757"/>
            <a:ext cx="6677713" cy="7056102"/>
          </a:xfrm>
        </p:spPr>
        <p:txBody>
          <a:bodyPr/>
          <a:lstStyle>
            <a:lvl1pPr>
              <a:defRPr sz="4200"/>
            </a:lvl1pPr>
            <a:lvl2pPr>
              <a:defRPr sz="39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7685670" y="2494757"/>
            <a:ext cx="6677713" cy="7056102"/>
          </a:xfrm>
        </p:spPr>
        <p:txBody>
          <a:bodyPr/>
          <a:lstStyle>
            <a:lvl1pPr>
              <a:defRPr sz="4200"/>
            </a:lvl1pPr>
            <a:lvl2pPr>
              <a:defRPr sz="39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968" y="425692"/>
            <a:ext cx="13607415" cy="1781969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55967" y="2393283"/>
            <a:ext cx="6680339" cy="1170654"/>
          </a:xfrm>
        </p:spPr>
        <p:txBody>
          <a:bodyPr anchor="ctr"/>
          <a:lstStyle>
            <a:lvl1pPr marL="0" indent="0">
              <a:buNone/>
              <a:defRPr sz="3900" b="0" cap="all" baseline="0">
                <a:solidFill>
                  <a:schemeClr val="tx1"/>
                </a:solidFill>
              </a:defRPr>
            </a:lvl1pPr>
            <a:lvl2pPr>
              <a:buNone/>
              <a:defRPr sz="3200" b="1"/>
            </a:lvl2pPr>
            <a:lvl3pPr>
              <a:buNone/>
              <a:defRPr sz="2900" b="1"/>
            </a:lvl3pPr>
            <a:lvl4pPr>
              <a:buNone/>
              <a:defRPr sz="2600" b="1"/>
            </a:lvl4pPr>
            <a:lvl5pPr>
              <a:buNone/>
              <a:defRPr sz="2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7680420" y="2393283"/>
            <a:ext cx="6682963" cy="1170654"/>
          </a:xfrm>
        </p:spPr>
        <p:txBody>
          <a:bodyPr anchor="ctr"/>
          <a:lstStyle>
            <a:lvl1pPr marL="0" indent="0">
              <a:buNone/>
              <a:defRPr sz="3900" b="0" cap="all" baseline="0">
                <a:solidFill>
                  <a:schemeClr val="tx1"/>
                </a:solidFill>
              </a:defRPr>
            </a:lvl1pPr>
            <a:lvl2pPr>
              <a:buNone/>
              <a:defRPr sz="3200" b="1"/>
            </a:lvl2pPr>
            <a:lvl3pPr>
              <a:buNone/>
              <a:defRPr sz="2900" b="1"/>
            </a:lvl3pPr>
            <a:lvl4pPr>
              <a:buNone/>
              <a:defRPr sz="2600" b="1"/>
            </a:lvl4pPr>
            <a:lvl5pPr>
              <a:buNone/>
              <a:defRPr sz="2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755967" y="3682736"/>
            <a:ext cx="6680339" cy="5868123"/>
          </a:xfrm>
        </p:spPr>
        <p:txBody>
          <a:bodyPr/>
          <a:lstStyle>
            <a:lvl1pPr>
              <a:defRPr sz="3900"/>
            </a:lvl1pPr>
            <a:lvl2pPr>
              <a:defRPr sz="32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7680420" y="3682736"/>
            <a:ext cx="6682963" cy="5868123"/>
          </a:xfrm>
        </p:spPr>
        <p:txBody>
          <a:bodyPr/>
          <a:lstStyle>
            <a:lvl1pPr>
              <a:defRPr sz="3900"/>
            </a:lvl1pPr>
            <a:lvl2pPr>
              <a:defRPr sz="32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968" y="425693"/>
            <a:ext cx="4974162" cy="1811668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35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755968" y="2375959"/>
            <a:ext cx="4974162" cy="7174900"/>
          </a:xfrm>
        </p:spPr>
        <p:txBody>
          <a:bodyPr/>
          <a:lstStyle>
            <a:lvl1pPr marL="0" indent="0">
              <a:buNone/>
              <a:defRPr sz="2300"/>
            </a:lvl1pPr>
            <a:lvl2pPr>
              <a:buNone/>
              <a:defRPr sz="1900"/>
            </a:lvl2pPr>
            <a:lvl3pPr>
              <a:buNone/>
              <a:defRPr sz="1600"/>
            </a:lvl3pPr>
            <a:lvl4pPr>
              <a:buNone/>
              <a:defRPr sz="1500"/>
            </a:lvl4pPr>
            <a:lvl5pPr>
              <a:buNone/>
              <a:defRPr sz="15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5911246" y="425693"/>
            <a:ext cx="8452137" cy="9125166"/>
          </a:xfrm>
        </p:spPr>
        <p:txBody>
          <a:bodyPr/>
          <a:lstStyle>
            <a:lvl1pPr>
              <a:defRPr sz="4200"/>
            </a:lvl1pPr>
            <a:lvl2pPr>
              <a:defRPr sz="3900"/>
            </a:lvl2pPr>
            <a:lvl3pPr>
              <a:defRPr sz="3500"/>
            </a:lvl3pPr>
            <a:lvl4pPr>
              <a:defRPr sz="3200"/>
            </a:lvl4pPr>
            <a:lvl5pPr>
              <a:defRPr sz="29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23870" y="950383"/>
            <a:ext cx="9071610" cy="814262"/>
          </a:xfrm>
        </p:spPr>
        <p:txBody>
          <a:bodyPr lIns="73742" rIns="73742" bIns="0" anchor="b">
            <a:sp3d prstMaterial="softEdge"/>
          </a:bodyPr>
          <a:lstStyle>
            <a:lvl1pPr algn="ctr">
              <a:buNone/>
              <a:defRPr sz="32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23870" y="2856100"/>
            <a:ext cx="9071610" cy="6177492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indent="0" algn="l" rtl="0" eaLnBrk="1" latinLnBrk="0" hangingPunct="1">
              <a:buNone/>
              <a:defRPr sz="5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23870" y="1819053"/>
            <a:ext cx="9071610" cy="826834"/>
          </a:xfrm>
        </p:spPr>
        <p:txBody>
          <a:bodyPr lIns="73742" tIns="73742" rIns="73742" anchor="t"/>
          <a:lstStyle>
            <a:lvl1pPr marL="0" indent="0" algn="ctr">
              <a:buNone/>
              <a:defRPr sz="23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755968" y="428168"/>
            <a:ext cx="13607415" cy="1781969"/>
          </a:xfrm>
          <a:prstGeom prst="rect">
            <a:avLst/>
          </a:prstGeom>
        </p:spPr>
        <p:txBody>
          <a:bodyPr vert="horz" lIns="147484" tIns="73742" rIns="147484" bIns="73742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755968" y="2494756"/>
            <a:ext cx="13607415" cy="7341712"/>
          </a:xfrm>
          <a:prstGeom prst="rect">
            <a:avLst/>
          </a:prstGeom>
        </p:spPr>
        <p:txBody>
          <a:bodyPr vert="horz" lIns="147484" tIns="73742" rIns="147484" bIns="73742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755968" y="10003776"/>
            <a:ext cx="3527848" cy="569240"/>
          </a:xfrm>
          <a:prstGeom prst="rect">
            <a:avLst/>
          </a:prstGeom>
        </p:spPr>
        <p:txBody>
          <a:bodyPr vert="horz" lIns="147484" tIns="73742" rIns="147484" bIns="73742" anchor="b"/>
          <a:lstStyle>
            <a:lvl1pPr algn="l" eaLnBrk="1" latinLnBrk="0" hangingPunct="1">
              <a:defRPr kumimoji="0" sz="19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165778" y="10003776"/>
            <a:ext cx="4787794" cy="569240"/>
          </a:xfrm>
          <a:prstGeom prst="rect">
            <a:avLst/>
          </a:prstGeom>
        </p:spPr>
        <p:txBody>
          <a:bodyPr vert="horz" lIns="147484" tIns="73742" rIns="147484" bIns="73742" anchor="b"/>
          <a:lstStyle>
            <a:lvl1pPr algn="ctr" eaLnBrk="1" latinLnBrk="0" hangingPunct="1">
              <a:defRPr kumimoji="0" sz="19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3103437" y="10003776"/>
            <a:ext cx="1259946" cy="569240"/>
          </a:xfrm>
          <a:prstGeom prst="rect">
            <a:avLst/>
          </a:prstGeom>
        </p:spPr>
        <p:txBody>
          <a:bodyPr vert="horz" lIns="0" tIns="73742" rIns="0" bIns="73742" anchor="b"/>
          <a:lstStyle>
            <a:lvl1pPr algn="r" eaLnBrk="1" latinLnBrk="0" hangingPunct="1">
              <a:defRPr kumimoji="0" sz="19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</p:sldLayoutIdLst>
  <p:hf hdr="0" ftr="0" dt="0"/>
  <p:txStyles>
    <p:titleStyle>
      <a:lvl1pPr algn="ctr" rtl="0" eaLnBrk="1" latinLnBrk="0" hangingPunct="1">
        <a:spcBef>
          <a:spcPct val="0"/>
        </a:spcBef>
        <a:buNone/>
        <a:defRPr kumimoji="0" sz="66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884901" indent="-663676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401094" indent="-457199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96" indent="-368709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3500" kern="1200">
          <a:solidFill>
            <a:schemeClr val="tx1"/>
          </a:solidFill>
          <a:latin typeface="+mn-lt"/>
          <a:ea typeface="+mn-ea"/>
          <a:cs typeface="+mn-cs"/>
        </a:defRPr>
      </a:lvl3pPr>
      <a:lvl4pPr marL="2182757" indent="-294967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2492472" indent="-294967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2846433" indent="-294967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3170897" indent="-294967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3495361" indent="-294967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3819825" indent="-294967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23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73741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47483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22122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94967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68708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442450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516192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589934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tiff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3" Type="http://schemas.openxmlformats.org/officeDocument/2006/relationships/image" Target="../media/image2.jpeg"/><Relationship Id="rId7" Type="http://schemas.openxmlformats.org/officeDocument/2006/relationships/image" Target="../media/image11.jpe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png"/><Relationship Id="rId1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emf"/><Relationship Id="rId3" Type="http://schemas.openxmlformats.org/officeDocument/2006/relationships/image" Target="../media/image2.jpeg"/><Relationship Id="rId7" Type="http://schemas.openxmlformats.org/officeDocument/2006/relationships/image" Target="../media/image21.png"/><Relationship Id="rId12" Type="http://schemas.openxmlformats.org/officeDocument/2006/relationships/image" Target="../media/image2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emf"/><Relationship Id="rId11" Type="http://schemas.openxmlformats.org/officeDocument/2006/relationships/image" Target="../media/image25.emf"/><Relationship Id="rId5" Type="http://schemas.openxmlformats.org/officeDocument/2006/relationships/image" Target="../media/image19.emf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emf"/><Relationship Id="rId14" Type="http://schemas.openxmlformats.org/officeDocument/2006/relationships/image" Target="../media/image28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4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s://mightythings.co/wp-content/uploads/2015/01/3d-printing_03-1800x1080.jpg"/>
          <p:cNvPicPr>
            <a:picLocks noChangeAspect="1" noChangeArrowheads="1"/>
          </p:cNvPicPr>
          <p:nvPr/>
        </p:nvPicPr>
        <p:blipFill>
          <a:blip r:embed="rId3">
            <a:lum bright="20000" contrast="-36000"/>
          </a:blip>
          <a:srcRect/>
          <a:stretch>
            <a:fillRect/>
          </a:stretch>
        </p:blipFill>
        <p:spPr bwMode="auto">
          <a:xfrm>
            <a:off x="-1" y="1"/>
            <a:ext cx="15139863" cy="1069181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47558" y="3784461"/>
            <a:ext cx="136447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Arial Black" pitchFamily="34" charset="0"/>
                <a:cs typeface="Times New Roman" panose="02020603050405020304" pitchFamily="18" charset="0"/>
              </a:rPr>
              <a:t>Керамические материалы и технологии </a:t>
            </a:r>
          </a:p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Arial Black" pitchFamily="34" charset="0"/>
                <a:cs typeface="Times New Roman" panose="02020603050405020304" pitchFamily="18" charset="0"/>
              </a:rPr>
              <a:t>для 3</a:t>
            </a:r>
            <a:r>
              <a:rPr lang="en-US" sz="4000" b="1" dirty="0" smtClean="0">
                <a:solidFill>
                  <a:schemeClr val="tx1"/>
                </a:solidFill>
                <a:latin typeface="Arial Black" pitchFamily="34" charset="0"/>
                <a:cs typeface="Times New Roman" panose="02020603050405020304" pitchFamily="18" charset="0"/>
              </a:rPr>
              <a:t>D</a:t>
            </a:r>
            <a:r>
              <a:rPr lang="ru-RU" sz="4000" b="1" dirty="0" smtClean="0">
                <a:solidFill>
                  <a:schemeClr val="tx1"/>
                </a:solidFill>
                <a:latin typeface="Arial Black" pitchFamily="34" charset="0"/>
                <a:cs typeface="Times New Roman" panose="02020603050405020304" pitchFamily="18" charset="0"/>
              </a:rPr>
              <a:t>-принтеров</a:t>
            </a:r>
            <a:endParaRPr lang="ru-RU" sz="4000" b="1" dirty="0">
              <a:solidFill>
                <a:schemeClr val="tx1"/>
              </a:solidFill>
              <a:latin typeface="Arial Black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93789" y="9528641"/>
            <a:ext cx="5169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Arial Black" pitchFamily="34" charset="0"/>
              </a:rPr>
              <a:t>г. Сергиев Посад</a:t>
            </a:r>
            <a:r>
              <a:rPr lang="ru-RU" sz="2400" b="1" smtClean="0">
                <a:solidFill>
                  <a:schemeClr val="tx1"/>
                </a:solidFill>
                <a:latin typeface="Arial Black" pitchFamily="34" charset="0"/>
              </a:rPr>
              <a:t>,  </a:t>
            </a:r>
            <a:r>
              <a:rPr lang="ru-RU" sz="2400" b="1" smtClean="0">
                <a:solidFill>
                  <a:schemeClr val="tx1"/>
                </a:solidFill>
                <a:latin typeface="Arial Black" pitchFamily="34" charset="0"/>
              </a:rPr>
              <a:t>2023г</a:t>
            </a:r>
            <a:r>
              <a:rPr lang="ru-RU" sz="2400" b="1" dirty="0" smtClean="0">
                <a:solidFill>
                  <a:schemeClr val="tx1"/>
                </a:solidFill>
                <a:latin typeface="Arial Black" pitchFamily="34" charset="0"/>
              </a:rPr>
              <a:t>.</a:t>
            </a:r>
            <a:endParaRPr lang="ru-RU" sz="2400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lum bright="-41000" contrast="20000"/>
          </a:blip>
          <a:srcRect/>
          <a:stretch>
            <a:fillRect/>
          </a:stretch>
        </p:blipFill>
        <p:spPr bwMode="auto">
          <a:xfrm>
            <a:off x="233464" y="0"/>
            <a:ext cx="1185033" cy="847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mightythings.co/wp-content/uploads/2015/01/3d-printing_03-1800x1080.jpg"/>
          <p:cNvPicPr>
            <a:picLocks noChangeAspect="1" noChangeArrowheads="1"/>
          </p:cNvPicPr>
          <p:nvPr/>
        </p:nvPicPr>
        <p:blipFill>
          <a:blip r:embed="rId3">
            <a:lum bright="20000" contrast="-36000"/>
          </a:blip>
          <a:srcRect/>
          <a:stretch>
            <a:fillRect/>
          </a:stretch>
        </p:blipFill>
        <p:spPr bwMode="auto">
          <a:xfrm>
            <a:off x="-20513" y="0"/>
            <a:ext cx="15139863" cy="10691812"/>
          </a:xfrm>
          <a:prstGeom prst="rect">
            <a:avLst/>
          </a:prstGeom>
          <a:noFill/>
        </p:spPr>
      </p:pic>
      <p:sp>
        <p:nvSpPr>
          <p:cNvPr id="255" name="Google Shape;255;p24"/>
          <p:cNvSpPr txBox="1">
            <a:spLocks noGrp="1"/>
          </p:cNvSpPr>
          <p:nvPr>
            <p:ph type="sldNum" sz="quarter" idx="12"/>
          </p:nvPr>
        </p:nvSpPr>
        <p:spPr>
          <a:xfrm>
            <a:off x="11303480" y="10122574"/>
            <a:ext cx="3401999" cy="5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9" tIns="45692" rIns="91409" bIns="45692" anchor="ctr" anchorCtr="0">
            <a:noAutofit/>
          </a:bodyPr>
          <a:lstStyle/>
          <a:p>
            <a:pPr>
              <a:buSzPts val="1400"/>
            </a:pPr>
            <a:fld id="{00000000-1234-1234-1234-123412341234}" type="slidenum">
              <a:rPr lang="ru-RU"/>
              <a:pPr>
                <a:buSzPts val="1400"/>
              </a:pPr>
              <a:t>10</a:t>
            </a:fld>
            <a:endParaRPr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39302" y="875488"/>
            <a:ext cx="13793821" cy="4872987"/>
          </a:xfrm>
          <a:prstGeom prst="rect">
            <a:avLst/>
          </a:prstGeom>
        </p:spPr>
        <p:txBody>
          <a:bodyPr wrap="square" lIns="91426" tIns="45713" rIns="91426" bIns="45713">
            <a:spAutoFit/>
          </a:bodyPr>
          <a:lstStyle/>
          <a:p>
            <a:pPr indent="536488" algn="just"/>
            <a:endParaRPr lang="ru-RU" sz="7200" dirty="0">
              <a:solidFill>
                <a:schemeClr val="tx1"/>
              </a:solidFill>
            </a:endParaRPr>
          </a:p>
          <a:p>
            <a:pPr algn="just"/>
            <a:endParaRPr lang="ru-RU" sz="7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ru-RU" sz="7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indent="350780" algn="ctr">
              <a:lnSpc>
                <a:spcPct val="150000"/>
              </a:lnSpc>
            </a:pPr>
            <a:r>
              <a:rPr lang="ru-RU" sz="7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СПАСИБО ЗА ВНИМАНИЕ!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lum bright="-41000" contrast="20000"/>
          </a:blip>
          <a:srcRect/>
          <a:stretch>
            <a:fillRect/>
          </a:stretch>
        </p:blipFill>
        <p:spPr bwMode="auto">
          <a:xfrm>
            <a:off x="0" y="1"/>
            <a:ext cx="1206230" cy="862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391674" y="9566359"/>
            <a:ext cx="144553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ООО «</a:t>
            </a:r>
            <a:r>
              <a:rPr lang="ru-RU" sz="2400" b="1" dirty="0" err="1" smtClean="0"/>
              <a:t>Экипо</a:t>
            </a:r>
            <a:r>
              <a:rPr lang="ru-RU" sz="2400" b="1" dirty="0" smtClean="0"/>
              <a:t>», г.Сергиев Посад</a:t>
            </a:r>
          </a:p>
          <a:p>
            <a:pPr algn="ctr"/>
            <a:r>
              <a:rPr lang="ru-RU" sz="2400" b="1" dirty="0" smtClean="0"/>
              <a:t>контактное лицо Темкин Вячеслав Витальевич, моб.+7-906-666-66-38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mightythings.co/wp-content/uploads/2015/01/3d-printing_03-1800x1080.jpg"/>
          <p:cNvPicPr>
            <a:picLocks noChangeAspect="1" noChangeArrowheads="1"/>
          </p:cNvPicPr>
          <p:nvPr/>
        </p:nvPicPr>
        <p:blipFill>
          <a:blip r:embed="rId3">
            <a:lum bright="20000" contrast="-36000"/>
          </a:blip>
          <a:srcRect/>
          <a:stretch>
            <a:fillRect/>
          </a:stretch>
        </p:blipFill>
        <p:spPr bwMode="auto">
          <a:xfrm>
            <a:off x="0" y="0"/>
            <a:ext cx="15139863" cy="10691812"/>
          </a:xfrm>
          <a:prstGeom prst="rect">
            <a:avLst/>
          </a:prstGeom>
          <a:noFill/>
        </p:spPr>
      </p:pic>
      <p:sp>
        <p:nvSpPr>
          <p:cNvPr id="135" name="Google Shape;135;p14"/>
          <p:cNvSpPr txBox="1">
            <a:spLocks noGrp="1"/>
          </p:cNvSpPr>
          <p:nvPr>
            <p:ph type="ctrTitle"/>
          </p:nvPr>
        </p:nvSpPr>
        <p:spPr>
          <a:xfrm>
            <a:off x="790800" y="383501"/>
            <a:ext cx="7845000" cy="729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l">
              <a:spcBef>
                <a:spcPts val="0"/>
              </a:spcBef>
              <a:buClr>
                <a:schemeClr val="dk1"/>
              </a:buClr>
              <a:buSzPts val="9354"/>
            </a:pPr>
            <a:r>
              <a:rPr lang="ru-RU" sz="3500" b="0" dirty="0">
                <a:solidFill>
                  <a:schemeClr val="tx1"/>
                </a:solidFill>
                <a:latin typeface="Arial Black"/>
                <a:ea typeface="Arial Black"/>
                <a:cs typeface="Arial Black"/>
                <a:sym typeface="Arial Black"/>
              </a:rPr>
              <a:t>Решение</a:t>
            </a:r>
            <a:endParaRPr sz="3500" b="0" dirty="0">
              <a:solidFill>
                <a:schemeClr val="tx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33" name="Google Shape;133;p14"/>
          <p:cNvSpPr txBox="1">
            <a:spLocks noGrp="1"/>
          </p:cNvSpPr>
          <p:nvPr>
            <p:ph type="sldNum" sz="quarter" idx="12"/>
          </p:nvPr>
        </p:nvSpPr>
        <p:spPr>
          <a:xfrm>
            <a:off x="11303480" y="10122574"/>
            <a:ext cx="3401999" cy="5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9" tIns="45692" rIns="91409" bIns="45692" anchor="ctr" anchorCtr="0">
            <a:noAutofit/>
          </a:bodyPr>
          <a:lstStyle/>
          <a:p>
            <a:pPr>
              <a:buSzPts val="1400"/>
            </a:pPr>
            <a:fld id="{00000000-1234-1234-1234-123412341234}" type="slidenum">
              <a:rPr lang="ru-RU"/>
              <a:pPr>
                <a:buSzPts val="1400"/>
              </a:pPr>
              <a:t>2</a:t>
            </a:fld>
            <a:endParaRPr dirty="0"/>
          </a:p>
        </p:txBody>
      </p:sp>
      <p:pic>
        <p:nvPicPr>
          <p:cNvPr id="41986" name="Picture 2" descr="Принтер Atlas H, создающий 3D-печатную деталь"/>
          <p:cNvPicPr>
            <a:picLocks noChangeAspect="1" noChangeArrowheads="1"/>
          </p:cNvPicPr>
          <p:nvPr/>
        </p:nvPicPr>
        <p:blipFill>
          <a:blip r:embed="rId4"/>
          <a:srcRect l="5425" r="4822"/>
          <a:stretch>
            <a:fillRect/>
          </a:stretch>
        </p:blipFill>
        <p:spPr bwMode="auto">
          <a:xfrm>
            <a:off x="3171215" y="1653703"/>
            <a:ext cx="3281941" cy="2132585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8185520" y="2010560"/>
            <a:ext cx="53751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Аддитивное производство</a:t>
            </a:r>
          </a:p>
          <a:p>
            <a:pPr algn="ctr"/>
            <a:r>
              <a:rPr lang="ru-RU" sz="2400" b="1" dirty="0" smtClean="0"/>
              <a:t>современными </a:t>
            </a:r>
          </a:p>
          <a:p>
            <a:pPr algn="ctr"/>
            <a:r>
              <a:rPr lang="ru-RU" sz="2400" b="1" dirty="0" smtClean="0"/>
              <a:t>керамическими составами</a:t>
            </a:r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829703" y="6817777"/>
            <a:ext cx="421461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/>
              <a:t>Метод </a:t>
            </a:r>
            <a:r>
              <a:rPr lang="ru-RU" sz="2400" b="1" dirty="0" err="1" smtClean="0"/>
              <a:t>стереолитографии</a:t>
            </a:r>
            <a:r>
              <a:rPr lang="ru-RU" sz="2400" b="1" dirty="0" smtClean="0"/>
              <a:t> </a:t>
            </a:r>
          </a:p>
          <a:p>
            <a:pPr algn="ctr"/>
            <a:r>
              <a:rPr lang="ru-RU" sz="2400" b="1" dirty="0" smtClean="0"/>
              <a:t>при 3D-печати керамики </a:t>
            </a:r>
            <a:endParaRPr lang="ru-RU" sz="2400" b="1" dirty="0"/>
          </a:p>
        </p:txBody>
      </p:sp>
      <p:pic>
        <p:nvPicPr>
          <p:cNvPr id="41988" name="Picture 4" descr="https://www.jpmcnc.com/wp-content/uploads/2017/05/SLA-rapid-prototyping.jpg"/>
          <p:cNvPicPr>
            <a:picLocks noChangeAspect="1" noChangeArrowheads="1"/>
          </p:cNvPicPr>
          <p:nvPr/>
        </p:nvPicPr>
        <p:blipFill>
          <a:blip r:embed="rId5"/>
          <a:srcRect t="5747" b="5305"/>
          <a:stretch>
            <a:fillRect/>
          </a:stretch>
        </p:blipFill>
        <p:spPr bwMode="auto">
          <a:xfrm>
            <a:off x="3190673" y="4494177"/>
            <a:ext cx="3295899" cy="2042809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1995530" y="8040221"/>
            <a:ext cx="12420862" cy="3640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3500"/>
              </a:lnSpc>
            </a:pPr>
            <a:r>
              <a:rPr lang="ru-RU" sz="2400" b="1" dirty="0" smtClean="0"/>
              <a:t>  Преимущество: </a:t>
            </a:r>
            <a:r>
              <a:rPr lang="ru-RU" sz="2400" dirty="0" smtClean="0"/>
              <a:t> </a:t>
            </a:r>
          </a:p>
          <a:p>
            <a:pPr algn="just">
              <a:lnSpc>
                <a:spcPts val="3500"/>
              </a:lnSpc>
              <a:buFontTx/>
              <a:buChar char="-"/>
            </a:pPr>
            <a:r>
              <a:rPr lang="ru-RU" sz="2400" dirty="0" smtClean="0"/>
              <a:t>  изготовление сложных деталей, геометрия которых невозможна иным способом;</a:t>
            </a:r>
          </a:p>
          <a:p>
            <a:pPr algn="just">
              <a:lnSpc>
                <a:spcPts val="3500"/>
              </a:lnSpc>
              <a:buFontTx/>
              <a:buChar char="-"/>
            </a:pPr>
            <a:r>
              <a:rPr lang="ru-RU" sz="2400" dirty="0" smtClean="0"/>
              <a:t>  высокое  качество деталей (точность до 10 мкм, гладкость лучше 1 мкм);</a:t>
            </a:r>
          </a:p>
          <a:p>
            <a:pPr algn="just">
              <a:lnSpc>
                <a:spcPts val="3500"/>
              </a:lnSpc>
              <a:buFontTx/>
              <a:buChar char="-"/>
            </a:pPr>
            <a:r>
              <a:rPr lang="ru-RU" sz="2400" dirty="0" smtClean="0"/>
              <a:t>  отсутствие межслойных дефектов у деталей;</a:t>
            </a:r>
          </a:p>
          <a:p>
            <a:pPr algn="just">
              <a:lnSpc>
                <a:spcPts val="3500"/>
              </a:lnSpc>
              <a:buFontTx/>
              <a:buChar char="-"/>
            </a:pPr>
            <a:r>
              <a:rPr lang="ru-RU" sz="2400" dirty="0" smtClean="0"/>
              <a:t>  минимальное время на дообработку готовых деталей. </a:t>
            </a:r>
          </a:p>
          <a:p>
            <a:pPr>
              <a:lnSpc>
                <a:spcPts val="3500"/>
              </a:lnSpc>
            </a:pPr>
            <a:endParaRPr lang="ru-RU" sz="2400" dirty="0" smtClean="0"/>
          </a:p>
          <a:p>
            <a:pPr>
              <a:lnSpc>
                <a:spcPts val="3500"/>
              </a:lnSpc>
            </a:pPr>
            <a:endParaRPr lang="ru-RU" sz="2400" dirty="0" smtClean="0"/>
          </a:p>
          <a:p>
            <a:pPr algn="just">
              <a:lnSpc>
                <a:spcPts val="3500"/>
              </a:lnSpc>
            </a:pPr>
            <a:r>
              <a:rPr lang="ru-RU" sz="2400" dirty="0" smtClean="0"/>
              <a:t> </a:t>
            </a:r>
            <a:endParaRPr lang="ru-RU" sz="2400" dirty="0"/>
          </a:p>
        </p:txBody>
      </p:sp>
      <p:pic>
        <p:nvPicPr>
          <p:cNvPr id="15" name="Рисунок 14" descr="H:\Рабочие файлы\Work\Организации\ГКНПЦ\Грант ИНХС\Орг по гранту\Отчетность\Отчет 2019\Наброски отчета\29-10-2019_фото Ковальского\Soplo Al2O3 destroy-8.tif"/>
          <p:cNvPicPr/>
          <p:nvPr/>
        </p:nvPicPr>
        <p:blipFill>
          <a:blip r:embed="rId6" cstate="print"/>
          <a:srcRect t="14764" b="6814"/>
          <a:stretch>
            <a:fillRect/>
          </a:stretch>
        </p:blipFill>
        <p:spPr bwMode="auto">
          <a:xfrm>
            <a:off x="9210434" y="4546892"/>
            <a:ext cx="3260425" cy="2036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Picture 6" descr="https://www.cardcredit.ru/promo/gender/images/tild6265-3331-4937-b036-326135636139__kh_logo_rgb_horisont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044631" y="3774330"/>
            <a:ext cx="3579780" cy="894945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8076289" y="6814535"/>
            <a:ext cx="56605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/>
              <a:t>Метод твердофазного сращивания </a:t>
            </a:r>
          </a:p>
          <a:p>
            <a:pPr algn="ctr"/>
            <a:r>
              <a:rPr lang="ru-RU" sz="2400" b="1" dirty="0" smtClean="0"/>
              <a:t>керамических деталей</a:t>
            </a:r>
            <a:endParaRPr lang="ru-RU" sz="2400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7465595" y="4747819"/>
            <a:ext cx="90441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b="1" dirty="0" smtClean="0">
                <a:solidFill>
                  <a:srgbClr val="FF0000"/>
                </a:solidFill>
              </a:rPr>
              <a:t>+</a:t>
            </a:r>
            <a:endParaRPr lang="ru-RU" sz="96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481025" y="1965944"/>
            <a:ext cx="122341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1.</a:t>
            </a:r>
            <a:endParaRPr lang="ru-RU" sz="96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594514" y="4686447"/>
            <a:ext cx="122341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2.</a:t>
            </a:r>
            <a:endParaRPr lang="ru-RU" sz="96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mightythings.co/wp-content/uploads/2015/01/3d-printing_03-1800x1080.jpg"/>
          <p:cNvPicPr>
            <a:picLocks noChangeAspect="1" noChangeArrowheads="1"/>
          </p:cNvPicPr>
          <p:nvPr/>
        </p:nvPicPr>
        <p:blipFill>
          <a:blip r:embed="rId3">
            <a:lum bright="20000" contrast="-36000"/>
          </a:blip>
          <a:srcRect/>
          <a:stretch>
            <a:fillRect/>
          </a:stretch>
        </p:blipFill>
        <p:spPr bwMode="auto">
          <a:xfrm>
            <a:off x="0" y="0"/>
            <a:ext cx="15139863" cy="10691812"/>
          </a:xfrm>
          <a:prstGeom prst="rect">
            <a:avLst/>
          </a:prstGeom>
          <a:noFill/>
        </p:spPr>
      </p:pic>
      <p:sp>
        <p:nvSpPr>
          <p:cNvPr id="147" name="Google Shape;147;p15"/>
          <p:cNvSpPr txBox="1">
            <a:spLocks noGrp="1"/>
          </p:cNvSpPr>
          <p:nvPr>
            <p:ph type="ctrTitle"/>
          </p:nvPr>
        </p:nvSpPr>
        <p:spPr>
          <a:xfrm>
            <a:off x="790800" y="383501"/>
            <a:ext cx="7845000" cy="729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l">
              <a:spcBef>
                <a:spcPts val="0"/>
              </a:spcBef>
              <a:buClr>
                <a:schemeClr val="dk1"/>
              </a:buClr>
              <a:buSzPts val="9354"/>
            </a:pPr>
            <a:r>
              <a:rPr lang="ru-RU" sz="3500" b="0" dirty="0">
                <a:solidFill>
                  <a:schemeClr val="tx1"/>
                </a:solidFill>
                <a:latin typeface="Arial Black"/>
                <a:ea typeface="Arial Black"/>
                <a:cs typeface="Arial Black"/>
                <a:sym typeface="Arial Black"/>
              </a:rPr>
              <a:t>Продукт</a:t>
            </a:r>
            <a:endParaRPr sz="3500" b="0" dirty="0">
              <a:solidFill>
                <a:schemeClr val="tx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45" name="Google Shape;145;p15"/>
          <p:cNvSpPr txBox="1">
            <a:spLocks noGrp="1"/>
          </p:cNvSpPr>
          <p:nvPr>
            <p:ph type="sldNum" sz="quarter" idx="12"/>
          </p:nvPr>
        </p:nvSpPr>
        <p:spPr>
          <a:xfrm>
            <a:off x="11303480" y="10122574"/>
            <a:ext cx="3401999" cy="5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9" tIns="45692" rIns="91409" bIns="45692" anchor="ctr" anchorCtr="0">
            <a:noAutofit/>
          </a:bodyPr>
          <a:lstStyle/>
          <a:p>
            <a:pPr>
              <a:buSzPts val="1400"/>
            </a:pPr>
            <a:fld id="{00000000-1234-1234-1234-123412341234}" type="slidenum">
              <a:rPr lang="ru-RU"/>
              <a:pPr>
                <a:buSzPts val="1400"/>
              </a:pPr>
              <a:t>3</a:t>
            </a:fld>
            <a:endParaRPr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355064" y="6420254"/>
            <a:ext cx="11841480" cy="3031585"/>
          </a:xfrm>
          <a:prstGeom prst="rect">
            <a:avLst/>
          </a:prstGeom>
        </p:spPr>
        <p:txBody>
          <a:bodyPr wrap="square" lIns="91426" tIns="45713" rIns="91426" bIns="45713">
            <a:spAutoFit/>
          </a:bodyPr>
          <a:lstStyle/>
          <a:p>
            <a:pPr marL="457125" indent="-457125" algn="just">
              <a:buAutoNum type="arabicPeriod"/>
            </a:pPr>
            <a:endParaRPr lang="ru-RU" b="1" dirty="0" smtClean="0"/>
          </a:p>
          <a:p>
            <a:pPr algn="just"/>
            <a:r>
              <a:rPr lang="ru-RU" sz="2400" b="1" dirty="0" smtClean="0"/>
              <a:t>3. Технологии:</a:t>
            </a:r>
          </a:p>
          <a:p>
            <a:pPr algn="just"/>
            <a:endParaRPr lang="ru-RU" sz="800" b="1" dirty="0" smtClean="0"/>
          </a:p>
          <a:p>
            <a:pPr algn="just"/>
            <a:r>
              <a:rPr lang="ru-RU" sz="2400" b="1" dirty="0" smtClean="0"/>
              <a:t>-  твердофазного сращивания керамических изделий</a:t>
            </a:r>
          </a:p>
          <a:p>
            <a:pPr algn="just">
              <a:tabLst>
                <a:tab pos="8521700" algn="l"/>
                <a:tab pos="8696325" algn="l"/>
              </a:tabLst>
            </a:pPr>
            <a:r>
              <a:rPr lang="ru-RU" sz="1600" b="1" dirty="0" smtClean="0"/>
              <a:t>                            </a:t>
            </a:r>
          </a:p>
          <a:p>
            <a:pPr algn="just"/>
            <a:endParaRPr lang="ru-RU" sz="1600" b="1" dirty="0" smtClean="0"/>
          </a:p>
          <a:p>
            <a:pPr algn="just"/>
            <a:endParaRPr lang="ru-RU" sz="1600" b="1" dirty="0" smtClean="0"/>
          </a:p>
          <a:p>
            <a:pPr algn="just"/>
            <a:endParaRPr lang="ru-RU" sz="2400" b="1" dirty="0" smtClean="0"/>
          </a:p>
          <a:p>
            <a:pPr algn="just"/>
            <a:endParaRPr lang="ru-RU" sz="2400" b="1" dirty="0" smtClean="0"/>
          </a:p>
          <a:p>
            <a:pPr algn="just"/>
            <a:r>
              <a:rPr lang="ru-RU" sz="2400" b="1" dirty="0" smtClean="0"/>
              <a:t>-  изготовления керамических деталей с закладными элементами</a:t>
            </a:r>
          </a:p>
        </p:txBody>
      </p:sp>
      <p:pic>
        <p:nvPicPr>
          <p:cNvPr id="1027" name="Picture 3" descr="C:\Users\Вячеслав\Downloads\2.1.jpg"/>
          <p:cNvPicPr>
            <a:picLocks noChangeAspect="1" noChangeArrowheads="1"/>
          </p:cNvPicPr>
          <p:nvPr/>
        </p:nvPicPr>
        <p:blipFill rotWithShape="1">
          <a:blip r:embed="rId4"/>
          <a:srcRect t="2835" r="7559" b="15591"/>
          <a:stretch/>
        </p:blipFill>
        <p:spPr bwMode="auto">
          <a:xfrm>
            <a:off x="10564238" y="7140103"/>
            <a:ext cx="1358275" cy="1523865"/>
          </a:xfrm>
          <a:prstGeom prst="rect">
            <a:avLst/>
          </a:prstGeom>
          <a:noFill/>
        </p:spPr>
      </p:pic>
      <p:pic>
        <p:nvPicPr>
          <p:cNvPr id="17410" name="Picture 2" descr="Kristallstruktur Zirconium(IV)-oxid.png"/>
          <p:cNvPicPr>
            <a:picLocks noChangeAspect="1" noChangeArrowheads="1"/>
          </p:cNvPicPr>
          <p:nvPr/>
        </p:nvPicPr>
        <p:blipFill>
          <a:blip r:embed="rId5"/>
          <a:srcRect t="1417" b="1417"/>
          <a:stretch>
            <a:fillRect/>
          </a:stretch>
        </p:blipFill>
        <p:spPr bwMode="auto">
          <a:xfrm>
            <a:off x="4993463" y="2101733"/>
            <a:ext cx="1990996" cy="1821129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4480229" y="4017525"/>
            <a:ext cx="29906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Диоксид циркония  </a:t>
            </a:r>
          </a:p>
          <a:p>
            <a:pPr algn="ctr"/>
            <a:r>
              <a:rPr lang="en-US" sz="2000" b="1" dirty="0" smtClean="0"/>
              <a:t>ZrO</a:t>
            </a:r>
            <a:r>
              <a:rPr lang="en-US" sz="2000" b="1" baseline="-25000" dirty="0" smtClean="0"/>
              <a:t>2</a:t>
            </a:r>
            <a:endParaRPr lang="ru-RU" sz="2000" b="1" dirty="0"/>
          </a:p>
        </p:txBody>
      </p:sp>
      <p:pic>
        <p:nvPicPr>
          <p:cNvPr id="17412" name="Picture 4" descr="https://upload.wikimedia.org/wikipedia/commons/b/bd/CZ_brilliant.jpg"/>
          <p:cNvPicPr>
            <a:picLocks noChangeAspect="1" noChangeArrowheads="1"/>
          </p:cNvPicPr>
          <p:nvPr/>
        </p:nvPicPr>
        <p:blipFill>
          <a:blip r:embed="rId6"/>
          <a:srcRect l="13317" t="9181" r="12366" b="11476"/>
          <a:stretch>
            <a:fillRect/>
          </a:stretch>
        </p:blipFill>
        <p:spPr bwMode="auto">
          <a:xfrm flipH="1">
            <a:off x="5614337" y="2648198"/>
            <a:ext cx="805918" cy="756483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1305649" y="4035667"/>
            <a:ext cx="24497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000" b="1" dirty="0" smtClean="0"/>
              <a:t>Оксид алюминия</a:t>
            </a:r>
            <a:r>
              <a:rPr lang="vi-VN" sz="2000" dirty="0" smtClean="0"/>
              <a:t> </a:t>
            </a:r>
            <a:endParaRPr lang="ru-RU" sz="2000" dirty="0" smtClean="0"/>
          </a:p>
          <a:p>
            <a:pPr algn="ctr"/>
            <a:r>
              <a:rPr lang="en-US" sz="2000" b="1" dirty="0" smtClean="0"/>
              <a:t>Al</a:t>
            </a:r>
            <a:r>
              <a:rPr lang="en-US" sz="2000" b="1" baseline="-25000" dirty="0" smtClean="0"/>
              <a:t>2</a:t>
            </a:r>
            <a:r>
              <a:rPr lang="en-US" sz="2000" b="1" dirty="0" smtClean="0"/>
              <a:t>O</a:t>
            </a:r>
            <a:r>
              <a:rPr lang="en-US" sz="2000" b="1" baseline="-25000" dirty="0" smtClean="0"/>
              <a:t>3</a:t>
            </a:r>
            <a:endParaRPr lang="ru-RU" sz="2000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7626485" y="4035668"/>
            <a:ext cx="37548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Карбид кремния </a:t>
            </a:r>
          </a:p>
          <a:p>
            <a:pPr algn="ctr"/>
            <a:r>
              <a:rPr lang="en-US" sz="2000" b="1" dirty="0" err="1" smtClean="0"/>
              <a:t>SiC</a:t>
            </a:r>
            <a:endParaRPr lang="ru-RU" sz="2000" b="1" dirty="0"/>
          </a:p>
        </p:txBody>
      </p:sp>
      <p:pic>
        <p:nvPicPr>
          <p:cNvPr id="17422" name="Picture 14" descr="(β)3C-SiC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540885" y="2198450"/>
            <a:ext cx="1909188" cy="1750979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1486007" y="1479326"/>
            <a:ext cx="106298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2400" b="1" dirty="0" smtClean="0"/>
              <a:t>1. Линейка  </a:t>
            </a:r>
            <a:r>
              <a:rPr lang="ru-RU" sz="2400" b="1" dirty="0" err="1" smtClean="0"/>
              <a:t>светоотверждаемых</a:t>
            </a:r>
            <a:r>
              <a:rPr lang="ru-RU" sz="2400" b="1" dirty="0" smtClean="0"/>
              <a:t> керамических паст под 3</a:t>
            </a:r>
            <a:r>
              <a:rPr lang="en-US" sz="2400" b="1" dirty="0" smtClean="0"/>
              <a:t>D </a:t>
            </a:r>
            <a:r>
              <a:rPr lang="ru-RU" sz="2400" b="1" dirty="0" smtClean="0"/>
              <a:t>принтер:</a:t>
            </a:r>
          </a:p>
        </p:txBody>
      </p:sp>
      <p:pic>
        <p:nvPicPr>
          <p:cNvPr id="17420" name="Picture 12" descr="Siliciumcarbid.jpg"/>
          <p:cNvPicPr>
            <a:picLocks noChangeAspect="1" noChangeArrowheads="1"/>
          </p:cNvPicPr>
          <p:nvPr/>
        </p:nvPicPr>
        <p:blipFill>
          <a:blip r:embed="rId8"/>
          <a:srcRect l="19488" t="13287" r="21260" b="15059"/>
          <a:stretch>
            <a:fillRect/>
          </a:stretch>
        </p:blipFill>
        <p:spPr bwMode="auto">
          <a:xfrm>
            <a:off x="9150652" y="2684834"/>
            <a:ext cx="716124" cy="700391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533425" y="2108875"/>
            <a:ext cx="1937711" cy="18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8" name="Picture 10" descr="https://upload.wikimedia.org/wikipedia/commons/7/71/Corundum-57307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159540" y="2607012"/>
            <a:ext cx="739303" cy="739303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tx2">
                <a:tint val="45000"/>
                <a:satMod val="400000"/>
              </a:schemeClr>
            </a:duotone>
            <a:lum bright="31000" contrast="15000"/>
          </a:blip>
          <a:srcRect/>
          <a:stretch>
            <a:fillRect/>
          </a:stretch>
        </p:blipFill>
        <p:spPr bwMode="auto">
          <a:xfrm>
            <a:off x="11852018" y="2191493"/>
            <a:ext cx="1883439" cy="1777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Прямоугольник 20"/>
          <p:cNvSpPr/>
          <p:nvPr/>
        </p:nvSpPr>
        <p:spPr>
          <a:xfrm>
            <a:off x="11286347" y="4053193"/>
            <a:ext cx="29906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Смесевые пасты </a:t>
            </a:r>
          </a:p>
          <a:p>
            <a:pPr algn="ctr"/>
            <a:r>
              <a:rPr lang="ru-RU" sz="2000" b="1" dirty="0" smtClean="0"/>
              <a:t>с добавками</a:t>
            </a:r>
            <a:endParaRPr lang="ru-RU" sz="2000" b="1" dirty="0"/>
          </a:p>
        </p:txBody>
      </p:sp>
      <p:pic>
        <p:nvPicPr>
          <p:cNvPr id="2053" name="Picture 5" descr="https://istokmw.ru/uploads/images/static/83/keramicheskoe_proizvodstvo_13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949446" y="5291848"/>
            <a:ext cx="1456464" cy="1276334"/>
          </a:xfrm>
          <a:prstGeom prst="rect">
            <a:avLst/>
          </a:prstGeom>
          <a:noFill/>
        </p:spPr>
      </p:pic>
      <p:sp>
        <p:nvSpPr>
          <p:cNvPr id="23" name="Прямоугольник 22"/>
          <p:cNvSpPr/>
          <p:nvPr/>
        </p:nvSpPr>
        <p:spPr>
          <a:xfrm>
            <a:off x="1312911" y="5016228"/>
            <a:ext cx="11841480" cy="938704"/>
          </a:xfrm>
          <a:prstGeom prst="rect">
            <a:avLst/>
          </a:prstGeom>
        </p:spPr>
        <p:txBody>
          <a:bodyPr wrap="square" lIns="91426" tIns="45713" rIns="91426" bIns="45713">
            <a:spAutoFit/>
          </a:bodyPr>
          <a:lstStyle/>
          <a:p>
            <a:pPr marL="457125" indent="-457125" algn="just">
              <a:buAutoNum type="arabicPeriod"/>
            </a:pPr>
            <a:endParaRPr lang="ru-RU" b="1" dirty="0" smtClean="0"/>
          </a:p>
          <a:p>
            <a:pPr algn="just"/>
            <a:r>
              <a:rPr lang="ru-RU" sz="2400" b="1" dirty="0" smtClean="0"/>
              <a:t>2. </a:t>
            </a:r>
            <a:r>
              <a:rPr lang="ru-RU" sz="2400" b="1" dirty="0" err="1" smtClean="0"/>
              <a:t>Вакуумплотная</a:t>
            </a:r>
            <a:r>
              <a:rPr lang="ru-RU" sz="2400" b="1" dirty="0" smtClean="0"/>
              <a:t> керамика под 3</a:t>
            </a:r>
            <a:r>
              <a:rPr lang="en-US" sz="2400" b="1" dirty="0" smtClean="0"/>
              <a:t>D </a:t>
            </a:r>
            <a:r>
              <a:rPr lang="ru-RU" sz="2400" b="1" dirty="0" smtClean="0"/>
              <a:t>принтер</a:t>
            </a:r>
            <a:endParaRPr lang="ru-RU" sz="1600" b="1" dirty="0" smtClean="0"/>
          </a:p>
          <a:p>
            <a:pPr algn="just"/>
            <a:endParaRPr lang="ru-RU" sz="1600" b="1" dirty="0" smtClean="0"/>
          </a:p>
        </p:txBody>
      </p:sp>
      <p:pic>
        <p:nvPicPr>
          <p:cNvPr id="2055" name="Picture 7" descr="https://krasnodar.geom.ru/netcat_files/multifile/378/2513/100-f94d1b47-65cc-11e6-8d77-24b6fdf858ea_fdd1507c-940e-11ea-b61f-24b6fdf858ea.jpeg"/>
          <p:cNvPicPr>
            <a:picLocks noChangeAspect="1" noChangeArrowheads="1"/>
          </p:cNvPicPr>
          <p:nvPr/>
        </p:nvPicPr>
        <p:blipFill>
          <a:blip r:embed="rId13">
            <a:lum bright="-21000" contrast="13000"/>
          </a:blip>
          <a:srcRect l="9350" t="20669" r="7382" b="17717"/>
          <a:stretch>
            <a:fillRect/>
          </a:stretch>
        </p:blipFill>
        <p:spPr bwMode="auto">
          <a:xfrm rot="16200000">
            <a:off x="12130661" y="8900543"/>
            <a:ext cx="1419704" cy="1322960"/>
          </a:xfrm>
          <a:prstGeom prst="rect">
            <a:avLst/>
          </a:prstGeom>
          <a:noFill/>
        </p:spPr>
      </p:pic>
      <p:pic>
        <p:nvPicPr>
          <p:cNvPr id="26" name="Picture 6" descr="https://www.cardcredit.ru/promo/gender/images/tild6265-3331-4937-b036-326135636139__kh_logo_rgb_horisont.pn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361872" y="7568119"/>
            <a:ext cx="1593244" cy="398311"/>
          </a:xfrm>
          <a:prstGeom prst="rect">
            <a:avLst/>
          </a:prstGeom>
          <a:noFill/>
        </p:spPr>
      </p:pic>
      <p:sp>
        <p:nvSpPr>
          <p:cNvPr id="27" name="Прямоугольник 26"/>
          <p:cNvSpPr/>
          <p:nvPr/>
        </p:nvSpPr>
        <p:spPr>
          <a:xfrm>
            <a:off x="1400783" y="7602251"/>
            <a:ext cx="87743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8521700" algn="l"/>
                <a:tab pos="8696325" algn="l"/>
              </a:tabLst>
            </a:pPr>
            <a:r>
              <a:rPr lang="ru-RU" sz="14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                 Позволяет: изготовить керамические изделия, которые невозможно изготовить другими существующими способами; совместить разные технологии для изготовления одного изделия, например, аддитивные технологии со </a:t>
            </a:r>
            <a:r>
              <a:rPr lang="ru-RU" sz="14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шликерным</a:t>
            </a:r>
            <a:r>
              <a:rPr lang="ru-RU" sz="14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литьём, тем самым снизить его стоимость.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1386834" y="9383129"/>
            <a:ext cx="103641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Позволяет изготовить многофункциональные  высококачественные изделия, к которым предъявляются высокие требования к точности, например магниты в керамическом статоре и пр.</a:t>
            </a:r>
            <a:endParaRPr lang="ru-RU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1381328" y="4730064"/>
            <a:ext cx="10132978" cy="308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Действующих российских аналогов нет.</a:t>
            </a:r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1300266" y="5700408"/>
            <a:ext cx="751299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Аналогов под 3</a:t>
            </a:r>
            <a:r>
              <a:rPr lang="en-US" sz="14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ru-RU" sz="14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принтеры в мире нет. Позволяет изготовить образцы</a:t>
            </a:r>
            <a:r>
              <a:rPr lang="ru-RU" sz="1400" b="1" i="1" dirty="0" smtClean="0">
                <a:solidFill>
                  <a:srgbClr val="FF0000"/>
                </a:solidFill>
              </a:rPr>
              <a:t> радиоэлектронной продукции со значительно улучшенными характеристики, сократить срок внедрения новейших изделий, снизить трудоемкость и брак.</a:t>
            </a:r>
            <a:r>
              <a:rPr lang="ru-RU" sz="14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https://mightythings.co/wp-content/uploads/2015/01/3d-printing_03-1800x1080.jpg"/>
          <p:cNvPicPr>
            <a:picLocks noChangeAspect="1" noChangeArrowheads="1"/>
          </p:cNvPicPr>
          <p:nvPr/>
        </p:nvPicPr>
        <p:blipFill>
          <a:blip r:embed="rId3">
            <a:lum bright="12000" contrast="-36000"/>
          </a:blip>
          <a:srcRect/>
          <a:stretch>
            <a:fillRect/>
          </a:stretch>
        </p:blipFill>
        <p:spPr bwMode="auto">
          <a:xfrm>
            <a:off x="-1" y="1"/>
            <a:ext cx="15139863" cy="10691812"/>
          </a:xfrm>
          <a:prstGeom prst="rect">
            <a:avLst/>
          </a:prstGeom>
          <a:noFill/>
        </p:spPr>
      </p:pic>
      <p:pic>
        <p:nvPicPr>
          <p:cNvPr id="154" name="Google Shape;154;p16"/>
          <p:cNvPicPr preferRelativeResize="0"/>
          <p:nvPr/>
        </p:nvPicPr>
        <p:blipFill rotWithShape="1">
          <a:blip r:embed="rId4">
            <a:alphaModFix amt="5000"/>
          </a:blip>
          <a:srcRect/>
          <a:stretch/>
        </p:blipFill>
        <p:spPr>
          <a:xfrm rot="10800000">
            <a:off x="7452360" y="2391855"/>
            <a:ext cx="7224829" cy="66667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16"/>
          <p:cNvSpPr txBox="1">
            <a:spLocks noGrp="1"/>
          </p:cNvSpPr>
          <p:nvPr>
            <p:ph type="ctrTitle"/>
          </p:nvPr>
        </p:nvSpPr>
        <p:spPr>
          <a:xfrm>
            <a:off x="790800" y="383501"/>
            <a:ext cx="7845000" cy="729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l">
              <a:spcBef>
                <a:spcPts val="0"/>
              </a:spcBef>
              <a:buClr>
                <a:schemeClr val="dk1"/>
              </a:buClr>
              <a:buSzPts val="9354"/>
            </a:pPr>
            <a:r>
              <a:rPr lang="ru-RU" sz="3500" b="0" dirty="0">
                <a:solidFill>
                  <a:schemeClr val="tx1"/>
                </a:solidFill>
                <a:latin typeface="Arial Black"/>
                <a:ea typeface="Arial Black"/>
                <a:cs typeface="Arial Black"/>
                <a:sym typeface="Arial Black"/>
              </a:rPr>
              <a:t>Конкуренты</a:t>
            </a:r>
            <a:endParaRPr sz="3500" b="0" dirty="0">
              <a:solidFill>
                <a:schemeClr val="tx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57" name="Google Shape;157;p16"/>
          <p:cNvSpPr txBox="1">
            <a:spLocks noGrp="1"/>
          </p:cNvSpPr>
          <p:nvPr>
            <p:ph type="sldNum" sz="quarter" idx="12"/>
          </p:nvPr>
        </p:nvSpPr>
        <p:spPr>
          <a:xfrm>
            <a:off x="11303480" y="10122574"/>
            <a:ext cx="3401999" cy="5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9" tIns="45692" rIns="91409" bIns="45692" anchor="ctr" anchorCtr="0">
            <a:noAutofit/>
          </a:bodyPr>
          <a:lstStyle/>
          <a:p>
            <a:pPr>
              <a:buSzPts val="1400"/>
            </a:pPr>
            <a:fld id="{00000000-1234-1234-1234-123412341234}" type="slidenum">
              <a:rPr lang="ru-RU"/>
              <a:pPr>
                <a:buSzPts val="1400"/>
              </a:pPr>
              <a:t>4</a:t>
            </a:fld>
            <a:endParaRPr dirty="0"/>
          </a:p>
        </p:txBody>
      </p:sp>
      <p:sp>
        <p:nvSpPr>
          <p:cNvPr id="10" name="Google Shape;158;p16"/>
          <p:cNvSpPr txBox="1"/>
          <p:nvPr/>
        </p:nvSpPr>
        <p:spPr>
          <a:xfrm>
            <a:off x="2473280" y="1514923"/>
            <a:ext cx="10952512" cy="442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993" tIns="35993" rIns="35993" bIns="35993" anchor="t" anchorCtr="0">
            <a:spAutoFit/>
          </a:bodyPr>
          <a:lstStyle/>
          <a:p>
            <a:pPr indent="544425" algn="just"/>
            <a:r>
              <a:rPr lang="ru-RU" sz="2400" b="1" dirty="0" smtClean="0">
                <a:solidFill>
                  <a:schemeClr val="tx1"/>
                </a:solidFill>
              </a:rPr>
              <a:t>Ключевые </a:t>
            </a:r>
            <a:r>
              <a:rPr lang="ru-RU" sz="2400" b="1" dirty="0">
                <a:solidFill>
                  <a:schemeClr val="tx1"/>
                </a:solidFill>
              </a:rPr>
              <a:t>игроки на мировом рынке промышленной 3</a:t>
            </a:r>
            <a:r>
              <a:rPr lang="en-US" sz="2400" b="1" dirty="0">
                <a:solidFill>
                  <a:schemeClr val="tx1"/>
                </a:solidFill>
              </a:rPr>
              <a:t>D-</a:t>
            </a:r>
            <a:r>
              <a:rPr lang="ru-RU" sz="2400" b="1" dirty="0" smtClean="0">
                <a:solidFill>
                  <a:schemeClr val="tx1"/>
                </a:solidFill>
              </a:rPr>
              <a:t>печати:</a:t>
            </a:r>
            <a:r>
              <a:rPr lang="ru-RU" sz="2300" b="1" dirty="0" smtClean="0">
                <a:solidFill>
                  <a:schemeClr val="tx1"/>
                </a:solidFill>
              </a:rPr>
              <a:t> </a:t>
            </a:r>
            <a:endParaRPr sz="2300" b="1" dirty="0">
              <a:solidFill>
                <a:schemeClr val="tx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414" y="2873847"/>
            <a:ext cx="2970213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lum bright="-24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108" y="4043326"/>
            <a:ext cx="1476375" cy="57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EnvisionTEC logo.png"/>
          <p:cNvPicPr>
            <a:picLocks noChangeAspect="1" noChangeArrowheads="1"/>
          </p:cNvPicPr>
          <p:nvPr/>
        </p:nvPicPr>
        <p:blipFill>
          <a:blip r:embed="rId7">
            <a:lum bright="25000" contrast="97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2159" y="2922336"/>
            <a:ext cx="1914526" cy="6667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lum bright="-25000" contras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9792" y="6469102"/>
            <a:ext cx="4572000" cy="933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219" y="7911293"/>
            <a:ext cx="946150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>
            <a:lum bright="-2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5079" y="7911293"/>
            <a:ext cx="991133" cy="991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200" y="6542752"/>
            <a:ext cx="2052637" cy="692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2">
            <a:lum bright="-24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043" y="4999035"/>
            <a:ext cx="2520950" cy="88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3">
            <a:lum bright="-16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6297" y="3948869"/>
            <a:ext cx="1746250" cy="76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4">
            <a:lum bright="-18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2161" y="5224459"/>
            <a:ext cx="2241549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67832" y="3024877"/>
            <a:ext cx="1931911" cy="461651"/>
          </a:xfrm>
          <a:prstGeom prst="rect">
            <a:avLst/>
          </a:prstGeom>
        </p:spPr>
        <p:txBody>
          <a:bodyPr wrap="none" lIns="91426" tIns="45713" rIns="91426" bIns="45713">
            <a:spAutoFit/>
          </a:bodyPr>
          <a:lstStyle/>
          <a:p>
            <a:r>
              <a:rPr lang="en-US" sz="2400" b="1" dirty="0"/>
              <a:t>3D Systems</a:t>
            </a:r>
            <a:endParaRPr lang="ru-RU" sz="2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391008" y="3109713"/>
            <a:ext cx="2080991" cy="461651"/>
          </a:xfrm>
          <a:prstGeom prst="rect">
            <a:avLst/>
          </a:prstGeom>
        </p:spPr>
        <p:txBody>
          <a:bodyPr wrap="none" lIns="91426" tIns="45713" rIns="91426" bIns="45713">
            <a:spAutoFit/>
          </a:bodyPr>
          <a:lstStyle/>
          <a:p>
            <a:r>
              <a:rPr lang="en-US" sz="2400" b="1" dirty="0" err="1"/>
              <a:t>EnvisionTEC</a:t>
            </a:r>
            <a:endParaRPr lang="ru-RU" sz="2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855513" y="4099830"/>
            <a:ext cx="833854" cy="461651"/>
          </a:xfrm>
          <a:prstGeom prst="rect">
            <a:avLst/>
          </a:prstGeom>
        </p:spPr>
        <p:txBody>
          <a:bodyPr wrap="none" lIns="91426" tIns="45713" rIns="91426" bIns="45713">
            <a:spAutoFit/>
          </a:bodyPr>
          <a:lstStyle/>
          <a:p>
            <a:r>
              <a:rPr lang="en-US" sz="2400" b="1" dirty="0"/>
              <a:t>EOS</a:t>
            </a:r>
            <a:endParaRPr lang="ru-RU" sz="2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1536079" y="4135480"/>
            <a:ext cx="1776420" cy="461651"/>
          </a:xfrm>
          <a:prstGeom prst="rect">
            <a:avLst/>
          </a:prstGeom>
        </p:spPr>
        <p:txBody>
          <a:bodyPr wrap="none" lIns="91426" tIns="45713" rIns="91426" bIns="45713">
            <a:spAutoFit/>
          </a:bodyPr>
          <a:lstStyle/>
          <a:p>
            <a:r>
              <a:rPr lang="en-US" sz="2400" b="1" dirty="0" err="1"/>
              <a:t>Materialise</a:t>
            </a:r>
            <a:endParaRPr lang="ru-RU" sz="24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840270" y="5212701"/>
            <a:ext cx="1159263" cy="461651"/>
          </a:xfrm>
          <a:prstGeom prst="rect">
            <a:avLst/>
          </a:prstGeom>
        </p:spPr>
        <p:txBody>
          <a:bodyPr wrap="none" lIns="91426" tIns="45713" rIns="91426" bIns="45713">
            <a:spAutoFit/>
          </a:bodyPr>
          <a:lstStyle/>
          <a:p>
            <a:r>
              <a:rPr lang="en-US" sz="2400" b="1" dirty="0" err="1"/>
              <a:t>ExOne</a:t>
            </a:r>
            <a:endParaRPr lang="ru-RU" sz="24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1733246" y="5325413"/>
            <a:ext cx="1364448" cy="461651"/>
          </a:xfrm>
          <a:prstGeom prst="rect">
            <a:avLst/>
          </a:prstGeom>
        </p:spPr>
        <p:txBody>
          <a:bodyPr wrap="none" lIns="91426" tIns="45713" rIns="91426" bIns="45713">
            <a:spAutoFit/>
          </a:bodyPr>
          <a:lstStyle/>
          <a:p>
            <a:r>
              <a:rPr lang="en-US" sz="2400" b="1" dirty="0" err="1"/>
              <a:t>Voxeljet</a:t>
            </a:r>
            <a:endParaRPr lang="ru-RU" sz="24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744538" y="6657993"/>
            <a:ext cx="1572838" cy="461651"/>
          </a:xfrm>
          <a:prstGeom prst="rect">
            <a:avLst/>
          </a:prstGeom>
        </p:spPr>
        <p:txBody>
          <a:bodyPr wrap="none" lIns="91426" tIns="45713" rIns="91426" bIns="45713">
            <a:spAutoFit/>
          </a:bodyPr>
          <a:lstStyle/>
          <a:p>
            <a:r>
              <a:rPr lang="en-US" sz="2400" b="1" dirty="0" err="1"/>
              <a:t>Stratasys</a:t>
            </a:r>
            <a:endParaRPr lang="ru-RU" sz="2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1506399" y="6704993"/>
            <a:ext cx="2318235" cy="461651"/>
          </a:xfrm>
          <a:prstGeom prst="rect">
            <a:avLst/>
          </a:prstGeom>
        </p:spPr>
        <p:txBody>
          <a:bodyPr wrap="none" lIns="91426" tIns="45713" rIns="91426" bIns="45713">
            <a:spAutoFit/>
          </a:bodyPr>
          <a:lstStyle/>
          <a:p>
            <a:r>
              <a:rPr lang="en-US" sz="2400" b="1" dirty="0"/>
              <a:t>SLM Solutions</a:t>
            </a:r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744540" y="8165441"/>
            <a:ext cx="1927102" cy="461651"/>
          </a:xfrm>
          <a:prstGeom prst="rect">
            <a:avLst/>
          </a:prstGeom>
        </p:spPr>
        <p:txBody>
          <a:bodyPr wrap="none" lIns="91426" tIns="45713" rIns="91426" bIns="45713">
            <a:spAutoFit/>
          </a:bodyPr>
          <a:lstStyle/>
          <a:p>
            <a:r>
              <a:rPr lang="en-US" sz="2400" b="1" dirty="0"/>
              <a:t>GE Additive</a:t>
            </a:r>
            <a:endParaRPr lang="ru-RU" sz="24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1151358" y="8176025"/>
            <a:ext cx="2581128" cy="461651"/>
          </a:xfrm>
          <a:prstGeom prst="rect">
            <a:avLst/>
          </a:prstGeom>
        </p:spPr>
        <p:txBody>
          <a:bodyPr wrap="none" lIns="91426" tIns="45713" rIns="91426" bIns="45713">
            <a:spAutoFit/>
          </a:bodyPr>
          <a:lstStyle/>
          <a:p>
            <a:r>
              <a:rPr lang="en-US" sz="2400" b="1" dirty="0"/>
              <a:t>Hewlett-Packard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mightythings.co/wp-content/uploads/2015/01/3d-printing_03-1800x1080.jpg"/>
          <p:cNvPicPr>
            <a:picLocks noChangeAspect="1" noChangeArrowheads="1"/>
          </p:cNvPicPr>
          <p:nvPr/>
        </p:nvPicPr>
        <p:blipFill>
          <a:blip r:embed="rId3">
            <a:lum bright="20000" contrast="-36000"/>
          </a:blip>
          <a:srcRect r="2310"/>
          <a:stretch>
            <a:fillRect/>
          </a:stretch>
        </p:blipFill>
        <p:spPr bwMode="auto">
          <a:xfrm>
            <a:off x="0" y="1"/>
            <a:ext cx="15119350" cy="10691812"/>
          </a:xfrm>
          <a:prstGeom prst="rect">
            <a:avLst/>
          </a:prstGeom>
          <a:noFill/>
        </p:spPr>
      </p:pic>
      <p:sp>
        <p:nvSpPr>
          <p:cNvPr id="195" name="Google Shape;195;p19"/>
          <p:cNvSpPr txBox="1">
            <a:spLocks noGrp="1"/>
          </p:cNvSpPr>
          <p:nvPr>
            <p:ph type="ctrTitle"/>
          </p:nvPr>
        </p:nvSpPr>
        <p:spPr>
          <a:xfrm>
            <a:off x="790800" y="383501"/>
            <a:ext cx="7845000" cy="729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l">
              <a:spcBef>
                <a:spcPts val="0"/>
              </a:spcBef>
              <a:buClr>
                <a:schemeClr val="dk1"/>
              </a:buClr>
              <a:buSzPts val="9354"/>
            </a:pPr>
            <a:r>
              <a:rPr lang="ru-RU" sz="3500" b="0" dirty="0">
                <a:solidFill>
                  <a:schemeClr val="tx1"/>
                </a:solidFill>
                <a:latin typeface="Arial Black"/>
                <a:ea typeface="Arial Black"/>
                <a:cs typeface="Arial Black"/>
                <a:sym typeface="Arial Black"/>
              </a:rPr>
              <a:t>Текущие результаты</a:t>
            </a:r>
            <a:endParaRPr sz="3500" b="0" dirty="0">
              <a:solidFill>
                <a:schemeClr val="tx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93" name="Google Shape;193;p19"/>
          <p:cNvSpPr txBox="1">
            <a:spLocks noGrp="1"/>
          </p:cNvSpPr>
          <p:nvPr>
            <p:ph type="sldNum" sz="quarter" idx="12"/>
          </p:nvPr>
        </p:nvSpPr>
        <p:spPr>
          <a:xfrm>
            <a:off x="11303480" y="10122574"/>
            <a:ext cx="3401999" cy="5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9" tIns="45692" rIns="91409" bIns="45692" anchor="ctr" anchorCtr="0">
            <a:noAutofit/>
          </a:bodyPr>
          <a:lstStyle/>
          <a:p>
            <a:pPr>
              <a:buSzPts val="1400"/>
            </a:pPr>
            <a:fld id="{00000000-1234-1234-1234-123412341234}" type="slidenum">
              <a:rPr lang="ru-RU"/>
              <a:pPr>
                <a:buSzPts val="1400"/>
              </a:pPr>
              <a:t>5</a:t>
            </a:fld>
            <a:endParaRPr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0938" y="7854901"/>
            <a:ext cx="4757444" cy="1971761"/>
          </a:xfrm>
          <a:prstGeom prst="rect">
            <a:avLst/>
          </a:prstGeom>
        </p:spPr>
        <p:txBody>
          <a:bodyPr wrap="square" lIns="123892" tIns="61946" rIns="123892" bIns="61946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ea typeface="Calibri" pitchFamily="34" charset="0"/>
                <a:cs typeface="Times New Roman" panose="02020603050405020304" pitchFamily="18" charset="0"/>
              </a:rPr>
              <a:t>Освоены технологии </a:t>
            </a:r>
            <a:endParaRPr lang="en-US" sz="2000" b="1" dirty="0" smtClean="0">
              <a:solidFill>
                <a:schemeClr val="tx1"/>
              </a:solidFill>
              <a:ea typeface="Calibri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3 </a:t>
            </a:r>
            <a:r>
              <a:rPr lang="en-US" sz="2000" b="1" dirty="0" smtClean="0">
                <a:solidFill>
                  <a:schemeClr val="tx1"/>
                </a:solidFill>
              </a:rPr>
              <a:t>D </a:t>
            </a:r>
            <a:r>
              <a:rPr lang="ru-RU" sz="2000" b="1" dirty="0" smtClean="0">
                <a:solidFill>
                  <a:schemeClr val="tx1"/>
                </a:solidFill>
              </a:rPr>
              <a:t>печати методом лазерной </a:t>
            </a:r>
            <a:r>
              <a:rPr lang="ru-RU" sz="2000" b="1" dirty="0" err="1" smtClean="0">
                <a:solidFill>
                  <a:schemeClr val="tx1"/>
                </a:solidFill>
              </a:rPr>
              <a:t>стереолитографии</a:t>
            </a:r>
            <a:r>
              <a:rPr lang="ru-RU" sz="2000" b="1" dirty="0" smtClean="0">
                <a:solidFill>
                  <a:schemeClr val="tx1"/>
                </a:solidFill>
              </a:rPr>
              <a:t> (</a:t>
            </a:r>
            <a:r>
              <a:rPr lang="en-US" sz="2000" b="1" dirty="0" smtClean="0">
                <a:solidFill>
                  <a:schemeClr val="tx1"/>
                </a:solidFill>
              </a:rPr>
              <a:t>SLA)</a:t>
            </a:r>
            <a:r>
              <a:rPr lang="ru-RU" sz="2000" b="1" dirty="0" smtClean="0">
                <a:solidFill>
                  <a:schemeClr val="tx1"/>
                </a:solidFill>
              </a:rPr>
              <a:t>. 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Освоена технология создания систем внутренних </a:t>
            </a:r>
            <a:r>
              <a:rPr lang="ru-RU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микроканалов</a:t>
            </a:r>
            <a:r>
              <a:rPr 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охлаждения в корпусе детали. 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 </a:t>
            </a:r>
            <a:endParaRPr lang="ru-RU" sz="2000" b="1" dirty="0">
              <a:solidFill>
                <a:schemeClr val="tx1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098156" y="3316040"/>
            <a:ext cx="4750906" cy="1663985"/>
          </a:xfrm>
          <a:prstGeom prst="rect">
            <a:avLst/>
          </a:prstGeom>
        </p:spPr>
        <p:txBody>
          <a:bodyPr wrap="square" lIns="123892" tIns="61946" rIns="123892" bIns="6194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chemeClr val="tx1"/>
                </a:solidFill>
                <a:ea typeface="Calibri" pitchFamily="34" charset="0"/>
                <a:cs typeface="Times New Roman" panose="02020603050405020304" pitchFamily="18" charset="0"/>
              </a:rPr>
              <a:t>Получен научный задел для создания керамических </a:t>
            </a:r>
            <a:r>
              <a:rPr lang="ru-RU" sz="2000" b="1" dirty="0" err="1" smtClean="0">
                <a:solidFill>
                  <a:schemeClr val="tx1"/>
                </a:solidFill>
                <a:ea typeface="Calibri" pitchFamily="34" charset="0"/>
                <a:cs typeface="Times New Roman" panose="02020603050405020304" pitchFamily="18" charset="0"/>
              </a:rPr>
              <a:t>светоотверждаемых</a:t>
            </a:r>
            <a:r>
              <a:rPr lang="ru-RU" sz="2000" b="1" dirty="0" smtClean="0">
                <a:solidFill>
                  <a:schemeClr val="tx1"/>
                </a:solidFill>
                <a:ea typeface="Calibri" pitchFamily="34" charset="0"/>
                <a:cs typeface="Times New Roman" panose="02020603050405020304" pitchFamily="18" charset="0"/>
              </a:rPr>
              <a:t> паст</a:t>
            </a:r>
            <a:endParaRPr lang="en-US" sz="2000" b="1" dirty="0" smtClean="0">
              <a:solidFill>
                <a:schemeClr val="tx1"/>
              </a:solidFill>
              <a:ea typeface="Calibri" pitchFamily="34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chemeClr val="tx1"/>
                </a:solidFill>
                <a:ea typeface="Calibri" pitchFamily="34" charset="0"/>
                <a:cs typeface="Times New Roman" panose="02020603050405020304" pitchFamily="18" charset="0"/>
              </a:rPr>
              <a:t> под 3</a:t>
            </a:r>
            <a:r>
              <a:rPr lang="en-US" sz="2000" b="1" dirty="0" smtClean="0">
                <a:solidFill>
                  <a:schemeClr val="tx1"/>
                </a:solidFill>
                <a:ea typeface="Calibri" pitchFamily="34" charset="0"/>
                <a:cs typeface="Times New Roman" panose="02020603050405020304" pitchFamily="18" charset="0"/>
              </a:rPr>
              <a:t>D</a:t>
            </a:r>
            <a:r>
              <a:rPr lang="ru-RU" sz="2000" b="1" dirty="0" smtClean="0">
                <a:solidFill>
                  <a:schemeClr val="tx1"/>
                </a:solidFill>
                <a:ea typeface="Calibri" pitchFamily="34" charset="0"/>
                <a:cs typeface="Times New Roman" panose="02020603050405020304" pitchFamily="18" charset="0"/>
              </a:rPr>
              <a:t> принтер с рабочей температурой до 4000</a:t>
            </a:r>
            <a:r>
              <a:rPr lang="ru-RU" sz="2000" b="1" baseline="50000" dirty="0" smtClean="0">
                <a:solidFill>
                  <a:schemeClr val="tx1"/>
                </a:solidFill>
                <a:ea typeface="Calibri" pitchFamily="34" charset="0"/>
                <a:cs typeface="Times New Roman" panose="02020603050405020304" pitchFamily="18" charset="0"/>
              </a:rPr>
              <a:t>0</a:t>
            </a:r>
            <a:r>
              <a:rPr lang="ru-RU" sz="2000" b="1" dirty="0" smtClean="0">
                <a:solidFill>
                  <a:schemeClr val="tx1"/>
                </a:solidFill>
                <a:ea typeface="Calibri" pitchFamily="34" charset="0"/>
                <a:cs typeface="Times New Roman" panose="02020603050405020304" pitchFamily="18" charset="0"/>
              </a:rPr>
              <a:t>С.</a:t>
            </a:r>
            <a:endParaRPr lang="ru-RU" sz="2000" b="1" dirty="0">
              <a:solidFill>
                <a:schemeClr val="tx1"/>
              </a:solidFill>
              <a:ea typeface="Calibri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68534" y="3296407"/>
            <a:ext cx="5188225" cy="1663985"/>
          </a:xfrm>
          <a:prstGeom prst="rect">
            <a:avLst/>
          </a:prstGeom>
        </p:spPr>
        <p:txBody>
          <a:bodyPr wrap="square" lIns="123892" tIns="61946" rIns="123892" bIns="6194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chemeClr val="tx1"/>
                </a:solidFill>
                <a:ea typeface="Calibri" pitchFamily="34" charset="0"/>
                <a:cs typeface="Times New Roman" panose="02020603050405020304" pitchFamily="18" charset="0"/>
              </a:rPr>
              <a:t>Завершается разработка </a:t>
            </a:r>
            <a:r>
              <a:rPr lang="ru-RU" sz="2000" b="1" dirty="0" err="1" smtClean="0">
                <a:solidFill>
                  <a:schemeClr val="tx1"/>
                </a:solidFill>
                <a:ea typeface="Calibri" pitchFamily="34" charset="0"/>
                <a:cs typeface="Times New Roman" panose="02020603050405020304" pitchFamily="18" charset="0"/>
              </a:rPr>
              <a:t>светоотверждаемых</a:t>
            </a:r>
            <a:r>
              <a:rPr lang="ru-RU" sz="2000" b="1" dirty="0" smtClean="0">
                <a:solidFill>
                  <a:schemeClr val="tx1"/>
                </a:solidFill>
                <a:ea typeface="Calibri" pitchFamily="34" charset="0"/>
                <a:cs typeface="Times New Roman" panose="02020603050405020304" pitchFamily="18" charset="0"/>
              </a:rPr>
              <a:t> паст </a:t>
            </a:r>
            <a:endParaRPr lang="en-US" sz="2000" b="1" dirty="0" smtClean="0">
              <a:solidFill>
                <a:schemeClr val="tx1"/>
              </a:solidFill>
              <a:ea typeface="Calibri" pitchFamily="34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chemeClr val="tx1"/>
                </a:solidFill>
                <a:ea typeface="Calibri" pitchFamily="34" charset="0"/>
                <a:cs typeface="Times New Roman" panose="02020603050405020304" pitchFamily="18" charset="0"/>
              </a:rPr>
              <a:t>под 3</a:t>
            </a:r>
            <a:r>
              <a:rPr lang="en-US" sz="2000" b="1" dirty="0" smtClean="0">
                <a:solidFill>
                  <a:schemeClr val="tx1"/>
                </a:solidFill>
                <a:ea typeface="Calibri" pitchFamily="34" charset="0"/>
                <a:cs typeface="Times New Roman" panose="02020603050405020304" pitchFamily="18" charset="0"/>
              </a:rPr>
              <a:t>D</a:t>
            </a:r>
            <a:r>
              <a:rPr lang="ru-RU" sz="2000" b="1" dirty="0" smtClean="0">
                <a:solidFill>
                  <a:schemeClr val="tx1"/>
                </a:solidFill>
                <a:ea typeface="Calibri" pitchFamily="34" charset="0"/>
                <a:cs typeface="Times New Roman" panose="02020603050405020304" pitchFamily="18" charset="0"/>
              </a:rPr>
              <a:t> принтер: </a:t>
            </a:r>
            <a:endParaRPr lang="en-US" sz="2000" b="1" dirty="0" smtClean="0">
              <a:solidFill>
                <a:schemeClr val="tx1"/>
              </a:solidFill>
              <a:ea typeface="Calibri" pitchFamily="34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 smtClean="0">
                <a:solidFill>
                  <a:schemeClr val="tx1"/>
                </a:solidFill>
              </a:rPr>
              <a:t>SiC</a:t>
            </a:r>
            <a:r>
              <a:rPr lang="ru-RU" sz="2000" b="1" dirty="0" smtClean="0">
                <a:solidFill>
                  <a:schemeClr val="tx1"/>
                </a:solidFill>
              </a:rPr>
              <a:t> и </a:t>
            </a:r>
            <a:r>
              <a:rPr lang="ru-RU" sz="2000" b="1" dirty="0" err="1" smtClean="0">
                <a:solidFill>
                  <a:schemeClr val="tx1"/>
                </a:solidFill>
              </a:rPr>
              <a:t>вакуумплотной</a:t>
            </a:r>
            <a:r>
              <a:rPr lang="ru-RU" sz="2000" b="1" dirty="0" smtClean="0">
                <a:solidFill>
                  <a:schemeClr val="tx1"/>
                </a:solidFill>
              </a:rPr>
              <a:t> керамики.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chemeClr val="tx1"/>
                </a:solidFill>
                <a:ea typeface="Calibri" pitchFamily="34" charset="0"/>
                <a:cs typeface="Times New Roman" panose="02020603050405020304" pitchFamily="18" charset="0"/>
              </a:rPr>
              <a:t> </a:t>
            </a:r>
            <a:endParaRPr lang="ru-RU" sz="2000" b="1" dirty="0">
              <a:solidFill>
                <a:schemeClr val="tx1"/>
              </a:solidFill>
              <a:ea typeface="Calibri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219123" y="1258311"/>
            <a:ext cx="2797080" cy="632933"/>
          </a:xfrm>
          <a:prstGeom prst="rect">
            <a:avLst/>
          </a:prstGeom>
          <a:noFill/>
        </p:spPr>
        <p:txBody>
          <a:bodyPr wrap="square" lIns="123892" tIns="61946" rIns="123892" bIns="61946" rtlCol="0">
            <a:spAutoFit/>
          </a:bodyPr>
          <a:lstStyle/>
          <a:p>
            <a:pPr algn="ctr"/>
            <a:r>
              <a:rPr lang="ru-RU" sz="3300" b="1" dirty="0" smtClean="0">
                <a:cs typeface="Times New Roman" panose="02020603050405020304" pitchFamily="18" charset="0"/>
              </a:rPr>
              <a:t>3. </a:t>
            </a:r>
            <a:endParaRPr lang="ru-RU" sz="3300" b="1" dirty="0"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71569" y="5200467"/>
            <a:ext cx="2797080" cy="632933"/>
          </a:xfrm>
          <a:prstGeom prst="rect">
            <a:avLst/>
          </a:prstGeom>
          <a:noFill/>
        </p:spPr>
        <p:txBody>
          <a:bodyPr wrap="square" lIns="123892" tIns="61946" rIns="123892" bIns="61946" rtlCol="0">
            <a:spAutoFit/>
          </a:bodyPr>
          <a:lstStyle/>
          <a:p>
            <a:pPr algn="ctr"/>
            <a:r>
              <a:rPr lang="ru-RU" sz="3300" b="1" dirty="0" smtClean="0">
                <a:cs typeface="Times New Roman" panose="02020603050405020304" pitchFamily="18" charset="0"/>
              </a:rPr>
              <a:t>4. </a:t>
            </a:r>
            <a:endParaRPr lang="ru-RU" sz="3300" b="1" dirty="0">
              <a:cs typeface="Times New Roman" panose="02020603050405020304" pitchFamily="18" charset="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/>
          <a:srcRect l="19871" r="14979"/>
          <a:stretch>
            <a:fillRect/>
          </a:stretch>
        </p:blipFill>
        <p:spPr bwMode="auto">
          <a:xfrm>
            <a:off x="1874525" y="1896892"/>
            <a:ext cx="1483452" cy="1352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331172" y="3325820"/>
            <a:ext cx="459863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ea typeface="Calibri" pitchFamily="34" charset="0"/>
                <a:cs typeface="Times New Roman" panose="02020603050405020304" pitchFamily="18" charset="0"/>
              </a:rPr>
              <a:t>Созданы керамические </a:t>
            </a:r>
            <a:r>
              <a:rPr lang="ru-RU" sz="2000" b="1" dirty="0" err="1" smtClean="0">
                <a:solidFill>
                  <a:schemeClr val="tx1"/>
                </a:solidFill>
                <a:ea typeface="Calibri" pitchFamily="34" charset="0"/>
                <a:cs typeface="Times New Roman" panose="02020603050405020304" pitchFamily="18" charset="0"/>
              </a:rPr>
              <a:t>светоотверждаемые</a:t>
            </a:r>
            <a:r>
              <a:rPr lang="ru-RU" sz="2000" b="1" dirty="0" smtClean="0">
                <a:solidFill>
                  <a:schemeClr val="tx1"/>
                </a:solidFill>
                <a:ea typeface="Calibri" pitchFamily="34" charset="0"/>
                <a:cs typeface="Times New Roman" panose="02020603050405020304" pitchFamily="18" charset="0"/>
              </a:rPr>
              <a:t> пасты </a:t>
            </a:r>
            <a:endParaRPr lang="en-US" sz="2000" b="1" dirty="0" smtClean="0">
              <a:solidFill>
                <a:schemeClr val="tx1"/>
              </a:solidFill>
              <a:ea typeface="Calibri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ea typeface="Calibri" pitchFamily="34" charset="0"/>
                <a:cs typeface="Times New Roman" panose="02020603050405020304" pitchFamily="18" charset="0"/>
              </a:rPr>
              <a:t>под 3</a:t>
            </a:r>
            <a:r>
              <a:rPr lang="en-US" sz="2000" b="1" dirty="0" smtClean="0">
                <a:solidFill>
                  <a:schemeClr val="tx1"/>
                </a:solidFill>
                <a:ea typeface="Calibri" pitchFamily="34" charset="0"/>
                <a:cs typeface="Times New Roman" panose="02020603050405020304" pitchFamily="18" charset="0"/>
              </a:rPr>
              <a:t>D</a:t>
            </a:r>
            <a:r>
              <a:rPr lang="ru-RU" sz="2000" b="1" dirty="0" smtClean="0">
                <a:solidFill>
                  <a:schemeClr val="tx1"/>
                </a:solidFill>
                <a:ea typeface="Calibri" pitchFamily="34" charset="0"/>
                <a:cs typeface="Times New Roman" panose="02020603050405020304" pitchFamily="18" charset="0"/>
              </a:rPr>
              <a:t>  принтер: </a:t>
            </a:r>
            <a:endParaRPr lang="en-US" sz="2000" b="1" dirty="0" smtClean="0">
              <a:solidFill>
                <a:schemeClr val="tx1"/>
              </a:solidFill>
              <a:ea typeface="Calibri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Al</a:t>
            </a:r>
            <a:r>
              <a:rPr lang="en-US" sz="2000" b="1" baseline="-25000" dirty="0" smtClean="0">
                <a:solidFill>
                  <a:schemeClr val="tx1"/>
                </a:solidFill>
              </a:rPr>
              <a:t>2</a:t>
            </a:r>
            <a:r>
              <a:rPr lang="en-US" sz="2000" b="1" dirty="0" smtClean="0">
                <a:solidFill>
                  <a:schemeClr val="tx1"/>
                </a:solidFill>
              </a:rPr>
              <a:t>O</a:t>
            </a:r>
            <a:r>
              <a:rPr lang="en-US" sz="2000" b="1" baseline="-25000" dirty="0" smtClean="0">
                <a:solidFill>
                  <a:schemeClr val="tx1"/>
                </a:solidFill>
              </a:rPr>
              <a:t>3</a:t>
            </a:r>
            <a:r>
              <a:rPr lang="ru-RU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smtClean="0">
                <a:solidFill>
                  <a:schemeClr val="tx1"/>
                </a:solidFill>
              </a:rPr>
              <a:t>ZrO</a:t>
            </a:r>
            <a:r>
              <a:rPr lang="en-US" sz="2000" b="1" baseline="-25000" dirty="0" smtClean="0">
                <a:solidFill>
                  <a:schemeClr val="tx1"/>
                </a:solidFill>
              </a:rPr>
              <a:t>2</a:t>
            </a:r>
            <a:r>
              <a:rPr lang="ru-RU" sz="2000" b="1" dirty="0" smtClean="0">
                <a:solidFill>
                  <a:schemeClr val="tx1"/>
                </a:solidFill>
              </a:rPr>
              <a:t>, смесевые пасты, 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в т.ч. с добавками</a:t>
            </a:r>
            <a:r>
              <a:rPr lang="ru-RU" sz="2000" b="1" dirty="0" smtClean="0"/>
              <a:t>.</a:t>
            </a:r>
          </a:p>
        </p:txBody>
      </p:sp>
      <p:pic>
        <p:nvPicPr>
          <p:cNvPr id="16" name="Picture 6" descr="https://np-kontur.ru/custom/contour_design/img/disks/disks-photo009.jpg"/>
          <p:cNvPicPr>
            <a:picLocks noChangeAspect="1" noChangeArrowheads="1"/>
          </p:cNvPicPr>
          <p:nvPr/>
        </p:nvPicPr>
        <p:blipFill>
          <a:blip r:embed="rId5"/>
          <a:srcRect l="11339" r="11339"/>
          <a:stretch>
            <a:fillRect/>
          </a:stretch>
        </p:blipFill>
        <p:spPr bwMode="auto">
          <a:xfrm>
            <a:off x="6962433" y="1898162"/>
            <a:ext cx="1508242" cy="1395250"/>
          </a:xfrm>
          <a:prstGeom prst="rect">
            <a:avLst/>
          </a:prstGeom>
          <a:noFill/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789923" y="1896047"/>
            <a:ext cx="1490447" cy="1418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5623124" y="7900597"/>
            <a:ext cx="434857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Разработана технология твердофазного сращивания керамических деталей.</a:t>
            </a:r>
            <a:endParaRPr lang="ru-RU" sz="2000" b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10262738" y="7873905"/>
            <a:ext cx="458423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cs typeface="Times New Roman" panose="02020603050405020304" pitchFamily="18" charset="0"/>
              </a:rPr>
              <a:t>Имеем опыт доработки и повышения эффективности зарубежных 3</a:t>
            </a:r>
            <a:r>
              <a:rPr lang="en-US" sz="2000" b="1" dirty="0" smtClean="0">
                <a:cs typeface="Times New Roman" panose="02020603050405020304" pitchFamily="18" charset="0"/>
              </a:rPr>
              <a:t>D </a:t>
            </a:r>
            <a:r>
              <a:rPr lang="ru-RU" sz="2000" b="1" dirty="0" smtClean="0">
                <a:cs typeface="Times New Roman" panose="02020603050405020304" pitchFamily="18" charset="0"/>
              </a:rPr>
              <a:t>принтеров. </a:t>
            </a:r>
            <a:endParaRPr lang="ru-RU" sz="2000" b="1" dirty="0">
              <a:cs typeface="Times New Roman" panose="02020603050405020304" pitchFamily="18" charset="0"/>
            </a:endParaRPr>
          </a:p>
        </p:txBody>
      </p:sp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7"/>
          <a:srcRect l="443" t="754" r="443" b="502"/>
          <a:stretch>
            <a:fillRect/>
          </a:stretch>
        </p:blipFill>
        <p:spPr bwMode="auto">
          <a:xfrm>
            <a:off x="6852114" y="5890309"/>
            <a:ext cx="1669315" cy="1852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1280708" y="1266249"/>
            <a:ext cx="2797080" cy="632933"/>
          </a:xfrm>
          <a:prstGeom prst="rect">
            <a:avLst/>
          </a:prstGeom>
          <a:noFill/>
        </p:spPr>
        <p:txBody>
          <a:bodyPr wrap="square" lIns="123892" tIns="61946" rIns="123892" bIns="61946" rtlCol="0">
            <a:spAutoFit/>
          </a:bodyPr>
          <a:lstStyle/>
          <a:p>
            <a:pPr algn="ctr"/>
            <a:r>
              <a:rPr lang="ru-RU" sz="3300" b="1" dirty="0" smtClean="0">
                <a:cs typeface="Times New Roman" panose="02020603050405020304" pitchFamily="18" charset="0"/>
              </a:rPr>
              <a:t>1. </a:t>
            </a:r>
            <a:endParaRPr lang="ru-RU" sz="3300" b="1" dirty="0"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320633" y="1297607"/>
            <a:ext cx="2797080" cy="632933"/>
          </a:xfrm>
          <a:prstGeom prst="rect">
            <a:avLst/>
          </a:prstGeom>
          <a:noFill/>
        </p:spPr>
        <p:txBody>
          <a:bodyPr wrap="square" lIns="123892" tIns="61946" rIns="123892" bIns="61946" rtlCol="0">
            <a:spAutoFit/>
          </a:bodyPr>
          <a:lstStyle/>
          <a:p>
            <a:pPr algn="ctr"/>
            <a:r>
              <a:rPr lang="ru-RU" sz="3300" b="1" dirty="0" smtClean="0">
                <a:cs typeface="Times New Roman" panose="02020603050405020304" pitchFamily="18" charset="0"/>
              </a:rPr>
              <a:t>2. </a:t>
            </a:r>
            <a:endParaRPr lang="ru-RU" sz="3300" b="1" dirty="0"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319943" y="5234022"/>
            <a:ext cx="2797080" cy="632933"/>
          </a:xfrm>
          <a:prstGeom prst="rect">
            <a:avLst/>
          </a:prstGeom>
          <a:noFill/>
        </p:spPr>
        <p:txBody>
          <a:bodyPr wrap="square" lIns="123892" tIns="61946" rIns="123892" bIns="61946" rtlCol="0">
            <a:spAutoFit/>
          </a:bodyPr>
          <a:lstStyle/>
          <a:p>
            <a:pPr algn="ctr"/>
            <a:r>
              <a:rPr lang="ru-RU" sz="3300" b="1" dirty="0" smtClean="0">
                <a:cs typeface="Times New Roman" panose="02020603050405020304" pitchFamily="18" charset="0"/>
              </a:rPr>
              <a:t>5. </a:t>
            </a:r>
            <a:endParaRPr lang="ru-RU" sz="3300" b="1" dirty="0"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235309" y="5212167"/>
            <a:ext cx="2797080" cy="632933"/>
          </a:xfrm>
          <a:prstGeom prst="rect">
            <a:avLst/>
          </a:prstGeom>
          <a:noFill/>
        </p:spPr>
        <p:txBody>
          <a:bodyPr wrap="square" lIns="123892" tIns="61946" rIns="123892" bIns="61946" rtlCol="0">
            <a:spAutoFit/>
          </a:bodyPr>
          <a:lstStyle/>
          <a:p>
            <a:pPr algn="ctr"/>
            <a:r>
              <a:rPr lang="ru-RU" sz="3300" b="1" dirty="0" smtClean="0">
                <a:cs typeface="Times New Roman" panose="02020603050405020304" pitchFamily="18" charset="0"/>
              </a:rPr>
              <a:t>6. </a:t>
            </a:r>
            <a:endParaRPr lang="ru-RU" sz="3300" b="1" dirty="0">
              <a:cs typeface="Times New Roman" panose="02020603050405020304" pitchFamily="18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1757261" y="5875507"/>
            <a:ext cx="1673821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9"/>
          <a:srcRect l="28496" t="31996" r="28746" b="20247"/>
          <a:stretch>
            <a:fillRect/>
          </a:stretch>
        </p:blipFill>
        <p:spPr bwMode="auto">
          <a:xfrm>
            <a:off x="1770435" y="5868090"/>
            <a:ext cx="1692611" cy="1875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mightythings.co/wp-content/uploads/2015/01/3d-printing_03-1800x1080.jpg"/>
          <p:cNvPicPr>
            <a:picLocks noChangeAspect="1" noChangeArrowheads="1"/>
          </p:cNvPicPr>
          <p:nvPr/>
        </p:nvPicPr>
        <p:blipFill>
          <a:blip r:embed="rId3">
            <a:lum bright="20000" contrast="-36000"/>
          </a:blip>
          <a:srcRect r="2310"/>
          <a:stretch>
            <a:fillRect/>
          </a:stretch>
        </p:blipFill>
        <p:spPr bwMode="auto">
          <a:xfrm>
            <a:off x="0" y="0"/>
            <a:ext cx="15119350" cy="10691812"/>
          </a:xfrm>
          <a:prstGeom prst="rect">
            <a:avLst/>
          </a:prstGeom>
          <a:noFill/>
        </p:spPr>
      </p:pic>
      <p:sp>
        <p:nvSpPr>
          <p:cNvPr id="195" name="Google Shape;195;p19"/>
          <p:cNvSpPr txBox="1">
            <a:spLocks noGrp="1"/>
          </p:cNvSpPr>
          <p:nvPr>
            <p:ph type="ctrTitle"/>
          </p:nvPr>
        </p:nvSpPr>
        <p:spPr>
          <a:xfrm>
            <a:off x="790800" y="383501"/>
            <a:ext cx="7845000" cy="729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l">
              <a:spcBef>
                <a:spcPts val="0"/>
              </a:spcBef>
              <a:buClr>
                <a:schemeClr val="dk1"/>
              </a:buClr>
              <a:buSzPts val="9354"/>
            </a:pPr>
            <a:r>
              <a:rPr lang="ru-RU" sz="3500" b="0" dirty="0">
                <a:solidFill>
                  <a:schemeClr val="tx1"/>
                </a:solidFill>
                <a:latin typeface="Arial Black"/>
                <a:ea typeface="Arial Black"/>
                <a:cs typeface="Arial Black"/>
                <a:sym typeface="Arial Black"/>
              </a:rPr>
              <a:t>Текущие результаты</a:t>
            </a:r>
            <a:endParaRPr sz="3500" b="0" dirty="0">
              <a:solidFill>
                <a:schemeClr val="tx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93" name="Google Shape;193;p19"/>
          <p:cNvSpPr txBox="1">
            <a:spLocks noGrp="1"/>
          </p:cNvSpPr>
          <p:nvPr>
            <p:ph type="sldNum" sz="quarter" idx="12"/>
          </p:nvPr>
        </p:nvSpPr>
        <p:spPr>
          <a:xfrm>
            <a:off x="11303480" y="10122574"/>
            <a:ext cx="3401999" cy="5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9" tIns="45692" rIns="91409" bIns="45692" anchor="ctr" anchorCtr="0">
            <a:noAutofit/>
          </a:bodyPr>
          <a:lstStyle/>
          <a:p>
            <a:pPr>
              <a:buSzPts val="1400"/>
            </a:pPr>
            <a:fld id="{00000000-1234-1234-1234-123412341234}" type="slidenum">
              <a:rPr lang="ru-RU"/>
              <a:pPr>
                <a:buSzPts val="1400"/>
              </a:pPr>
              <a:t>6</a:t>
            </a:fld>
            <a:endParaRPr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281500" y="6395752"/>
            <a:ext cx="4317162" cy="740655"/>
          </a:xfrm>
          <a:prstGeom prst="rect">
            <a:avLst/>
          </a:prstGeom>
        </p:spPr>
        <p:txBody>
          <a:bodyPr wrap="square" lIns="123892" tIns="61946" rIns="123892" bIns="61946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ea typeface="Calibri" pitchFamily="34" charset="0"/>
                <a:cs typeface="Times New Roman" panose="02020603050405020304" pitchFamily="18" charset="0"/>
              </a:rPr>
              <a:t>Элементы </a:t>
            </a:r>
          </a:p>
          <a:p>
            <a:pPr algn="ctr"/>
            <a:r>
              <a:rPr lang="ru-RU" sz="2000" b="1" dirty="0" err="1" smtClean="0">
                <a:solidFill>
                  <a:schemeClr val="tx1"/>
                </a:solidFill>
                <a:ea typeface="Calibri" pitchFamily="34" charset="0"/>
                <a:cs typeface="Times New Roman" panose="02020603050405020304" pitchFamily="18" charset="0"/>
              </a:rPr>
              <a:t>микротурбины</a:t>
            </a:r>
            <a:r>
              <a:rPr lang="en-US" sz="2000" b="1" dirty="0" smtClean="0">
                <a:solidFill>
                  <a:schemeClr val="tx1"/>
                </a:solidFill>
              </a:rPr>
              <a:t> </a:t>
            </a:r>
            <a:endParaRPr lang="ru-RU" sz="2000" b="1" dirty="0">
              <a:solidFill>
                <a:schemeClr val="tx1"/>
              </a:solidFill>
              <a:ea typeface="Calibri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031132" y="1050586"/>
            <a:ext cx="1350199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400" b="1" dirty="0" smtClean="0"/>
              <a:t>Изготавливали сложные керамические изделий комбинированным способом: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ru-RU" sz="2400" dirty="0" smtClean="0"/>
              <a:t>  часть элементов изделия методом </a:t>
            </a:r>
            <a:r>
              <a:rPr lang="en-US" sz="2400" dirty="0" smtClean="0"/>
              <a:t>SLA-</a:t>
            </a:r>
            <a:r>
              <a:rPr lang="ru-RU" sz="2400" dirty="0" smtClean="0"/>
              <a:t>технологии на 3Д принтере; 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ru-RU" sz="2400" dirty="0" smtClean="0"/>
              <a:t>  часть элементов изделия традиционными методами (</a:t>
            </a:r>
            <a:r>
              <a:rPr lang="ru-RU" sz="2400" dirty="0" err="1" smtClean="0"/>
              <a:t>шликеры</a:t>
            </a:r>
            <a:r>
              <a:rPr lang="ru-RU" sz="2400" dirty="0" smtClean="0"/>
              <a:t>, формование);</a:t>
            </a:r>
          </a:p>
          <a:p>
            <a:pPr algn="just">
              <a:lnSpc>
                <a:spcPct val="150000"/>
              </a:lnSpc>
            </a:pPr>
            <a:r>
              <a:rPr lang="ru-RU" sz="2400" dirty="0" smtClean="0"/>
              <a:t>-  последующее твердофазное сращивание керамических элементов.</a:t>
            </a:r>
            <a:endParaRPr lang="ru-RU" sz="2400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1050587" y="7298911"/>
            <a:ext cx="12782145" cy="3970304"/>
          </a:xfrm>
          <a:prstGeom prst="rect">
            <a:avLst/>
          </a:prstGeom>
        </p:spPr>
        <p:txBody>
          <a:bodyPr wrap="square" lIns="91426" tIns="45713" rIns="91426" bIns="45713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400" b="1" dirty="0" smtClean="0"/>
              <a:t>Преимущества полученных изделий: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ru-RU" sz="2400" b="1" dirty="0" smtClean="0"/>
              <a:t>  </a:t>
            </a:r>
            <a:r>
              <a:rPr lang="ru-RU" sz="2400" dirty="0" smtClean="0"/>
              <a:t>работа при высоких температурах с комбинированным воздействием механических, аэродинамических и </a:t>
            </a:r>
            <a:r>
              <a:rPr lang="ru-RU" sz="2400" dirty="0" err="1" smtClean="0"/>
              <a:t>термоградиентных</a:t>
            </a:r>
            <a:r>
              <a:rPr lang="ru-RU" sz="2400" dirty="0" smtClean="0"/>
              <a:t> нагрузок;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ru-RU" sz="2400" dirty="0" smtClean="0"/>
              <a:t>  высокая механическая прочность, твердость, износостойкость, химическая и радиационная стойкость, ударная вязкость, диэлектрические свойства.</a:t>
            </a:r>
          </a:p>
          <a:p>
            <a:pPr algn="just">
              <a:lnSpc>
                <a:spcPct val="150000"/>
              </a:lnSpc>
            </a:pPr>
            <a:endParaRPr lang="ru-RU" sz="2400" b="1" dirty="0"/>
          </a:p>
          <a:p>
            <a:pPr algn="just">
              <a:lnSpc>
                <a:spcPct val="150000"/>
              </a:lnSpc>
            </a:pPr>
            <a:endParaRPr lang="ru-RU" sz="2400" b="1" dirty="0" smtClean="0"/>
          </a:p>
        </p:txBody>
      </p:sp>
      <p:sp>
        <p:nvSpPr>
          <p:cNvPr id="31" name="Прямоугольник 30"/>
          <p:cNvSpPr/>
          <p:nvPr/>
        </p:nvSpPr>
        <p:spPr>
          <a:xfrm>
            <a:off x="10525328" y="6420255"/>
            <a:ext cx="4594022" cy="740655"/>
          </a:xfrm>
          <a:prstGeom prst="rect">
            <a:avLst/>
          </a:prstGeom>
        </p:spPr>
        <p:txBody>
          <a:bodyPr wrap="square" lIns="123892" tIns="61946" rIns="123892" bIns="61946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ea typeface="Calibri" pitchFamily="34" charset="0"/>
                <a:cs typeface="Times New Roman" panose="02020603050405020304" pitchFamily="18" charset="0"/>
              </a:rPr>
              <a:t>Жидкостной 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ea typeface="Calibri" pitchFamily="34" charset="0"/>
                <a:cs typeface="Times New Roman" panose="02020603050405020304" pitchFamily="18" charset="0"/>
              </a:rPr>
              <a:t>ракетный двигатель</a:t>
            </a:r>
            <a:r>
              <a:rPr lang="en-US" sz="2000" b="1" dirty="0" smtClean="0">
                <a:solidFill>
                  <a:schemeClr val="tx1"/>
                </a:solidFill>
              </a:rPr>
              <a:t> </a:t>
            </a:r>
            <a:endParaRPr lang="ru-RU" sz="2000" b="1" dirty="0">
              <a:solidFill>
                <a:schemeClr val="tx1"/>
              </a:solidFill>
              <a:ea typeface="Calibri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1749195" y="6428672"/>
            <a:ext cx="15728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/>
              <a:t>Сопловой</a:t>
            </a:r>
          </a:p>
          <a:p>
            <a:pPr algn="ctr"/>
            <a:r>
              <a:rPr lang="ru-RU" sz="2000" b="1" dirty="0" smtClean="0"/>
              <a:t> вкладыш </a:t>
            </a:r>
            <a:endParaRPr lang="ru-RU" sz="2000" b="1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4"/>
          <a:srcRect l="15748" t="3500" r="18498" b="8499"/>
          <a:stretch>
            <a:fillRect/>
          </a:stretch>
        </p:blipFill>
        <p:spPr bwMode="auto">
          <a:xfrm rot="5400000">
            <a:off x="11671409" y="3605695"/>
            <a:ext cx="2159668" cy="270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5"/>
          <a:srcRect l="26247" t="31246" r="27747" b="19748"/>
          <a:stretch>
            <a:fillRect/>
          </a:stretch>
        </p:blipFill>
        <p:spPr bwMode="auto">
          <a:xfrm>
            <a:off x="1423408" y="3890209"/>
            <a:ext cx="2136916" cy="2172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6"/>
          <a:srcRect l="17498" t="13748" r="13748" b="10499"/>
          <a:stretch>
            <a:fillRect/>
          </a:stretch>
        </p:blipFill>
        <p:spPr bwMode="auto">
          <a:xfrm>
            <a:off x="4085614" y="3891063"/>
            <a:ext cx="2120631" cy="2140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7"/>
          <a:srcRect l="8249" t="16248" r="13998"/>
          <a:stretch>
            <a:fillRect/>
          </a:stretch>
        </p:blipFill>
        <p:spPr bwMode="auto">
          <a:xfrm>
            <a:off x="8587123" y="3870111"/>
            <a:ext cx="2249490" cy="215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6"/>
          <p:cNvPicPr>
            <a:picLocks noChangeAspect="1" noChangeArrowheads="1"/>
          </p:cNvPicPr>
          <p:nvPr/>
        </p:nvPicPr>
        <p:blipFill>
          <a:blip r:embed="rId8"/>
          <a:srcRect l="3750" t="9999" r="4749" b="250"/>
          <a:stretch>
            <a:fillRect/>
          </a:stretch>
        </p:blipFill>
        <p:spPr bwMode="auto">
          <a:xfrm>
            <a:off x="6264613" y="3891064"/>
            <a:ext cx="2256817" cy="2155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mightythings.co/wp-content/uploads/2015/01/3d-printing_03-1800x1080.jpg"/>
          <p:cNvPicPr>
            <a:picLocks noChangeAspect="1" noChangeArrowheads="1"/>
          </p:cNvPicPr>
          <p:nvPr/>
        </p:nvPicPr>
        <p:blipFill>
          <a:blip r:embed="rId3">
            <a:lum bright="20000" contrast="-36000"/>
          </a:blip>
          <a:srcRect/>
          <a:stretch>
            <a:fillRect/>
          </a:stretch>
        </p:blipFill>
        <p:spPr bwMode="auto">
          <a:xfrm>
            <a:off x="-20513" y="0"/>
            <a:ext cx="15139863" cy="10691812"/>
          </a:xfrm>
          <a:prstGeom prst="rect">
            <a:avLst/>
          </a:prstGeom>
          <a:noFill/>
        </p:spPr>
      </p:pic>
      <p:sp>
        <p:nvSpPr>
          <p:cNvPr id="257" name="Google Shape;257;p24"/>
          <p:cNvSpPr txBox="1">
            <a:spLocks noGrp="1"/>
          </p:cNvSpPr>
          <p:nvPr>
            <p:ph type="ctrTitle"/>
          </p:nvPr>
        </p:nvSpPr>
        <p:spPr>
          <a:xfrm>
            <a:off x="790799" y="383501"/>
            <a:ext cx="8801701" cy="729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l">
              <a:spcBef>
                <a:spcPts val="0"/>
              </a:spcBef>
              <a:buClr>
                <a:schemeClr val="dk1"/>
              </a:buClr>
              <a:buSzPts val="9354"/>
            </a:pPr>
            <a:r>
              <a:rPr lang="ru-RU" sz="3500" b="0" dirty="0">
                <a:solidFill>
                  <a:schemeClr val="tx1"/>
                </a:solidFill>
                <a:latin typeface="Arial Black"/>
                <a:ea typeface="Arial Black"/>
                <a:cs typeface="Arial Black"/>
                <a:sym typeface="Arial Black"/>
              </a:rPr>
              <a:t>Предложение для Партнера</a:t>
            </a:r>
            <a:endParaRPr sz="3500" b="0" dirty="0">
              <a:solidFill>
                <a:schemeClr val="tx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55" name="Google Shape;255;p24"/>
          <p:cNvSpPr txBox="1">
            <a:spLocks noGrp="1"/>
          </p:cNvSpPr>
          <p:nvPr>
            <p:ph type="sldNum" sz="quarter" idx="12"/>
          </p:nvPr>
        </p:nvSpPr>
        <p:spPr>
          <a:xfrm>
            <a:off x="11303480" y="10122574"/>
            <a:ext cx="3401999" cy="5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9" tIns="45692" rIns="91409" bIns="45692" anchor="ctr" anchorCtr="0">
            <a:noAutofit/>
          </a:bodyPr>
          <a:lstStyle/>
          <a:p>
            <a:pPr>
              <a:buSzPts val="1400"/>
            </a:pPr>
            <a:fld id="{00000000-1234-1234-1234-123412341234}" type="slidenum">
              <a:rPr lang="ru-RU"/>
              <a:pPr>
                <a:buSzPts val="1400"/>
              </a:pPr>
              <a:t>7</a:t>
            </a:fld>
            <a:endParaRPr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44748" y="992220"/>
            <a:ext cx="13793821" cy="7478956"/>
          </a:xfrm>
          <a:prstGeom prst="rect">
            <a:avLst/>
          </a:prstGeom>
        </p:spPr>
        <p:txBody>
          <a:bodyPr wrap="square" lIns="91426" tIns="45713" rIns="91426" bIns="45713">
            <a:spAutoFit/>
          </a:bodyPr>
          <a:lstStyle/>
          <a:p>
            <a:pPr indent="536488" algn="just"/>
            <a:endParaRPr lang="ru-RU" sz="4000" dirty="0">
              <a:solidFill>
                <a:schemeClr val="tx1"/>
              </a:solidFill>
            </a:endParaRPr>
          </a:p>
          <a:p>
            <a:pPr algn="just"/>
            <a:endParaRPr lang="ru-RU" sz="4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ru-RU" sz="4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indent="350780" algn="ctr">
              <a:lnSpc>
                <a:spcPct val="150000"/>
              </a:lnSpc>
            </a:pPr>
            <a:r>
              <a:rPr lang="ru-RU" sz="4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Реализация полученного </a:t>
            </a:r>
          </a:p>
          <a:p>
            <a:pPr indent="350780" algn="ctr">
              <a:lnSpc>
                <a:spcPct val="150000"/>
              </a:lnSpc>
            </a:pPr>
            <a:r>
              <a:rPr lang="ru-RU" sz="4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научно-технического задела </a:t>
            </a:r>
          </a:p>
          <a:p>
            <a:pPr indent="350780" algn="ctr">
              <a:lnSpc>
                <a:spcPct val="150000"/>
              </a:lnSpc>
            </a:pPr>
            <a:r>
              <a:rPr lang="ru-RU" sz="4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  дальнейшая работа</a:t>
            </a:r>
            <a:r>
              <a:rPr lang="ru-RU" sz="4000" b="1" dirty="0" smtClean="0">
                <a:solidFill>
                  <a:schemeClr val="tx1"/>
                </a:solidFill>
              </a:rPr>
              <a:t> под брендом</a:t>
            </a:r>
          </a:p>
          <a:p>
            <a:pPr indent="350780" algn="ctr">
              <a:lnSpc>
                <a:spcPct val="150000"/>
              </a:lnSpc>
            </a:pPr>
            <a:r>
              <a:rPr lang="ru-RU" sz="4000" b="1" dirty="0" smtClean="0">
                <a:solidFill>
                  <a:schemeClr val="tx1"/>
                </a:solidFill>
              </a:rPr>
              <a:t> Индустриального партнера</a:t>
            </a:r>
          </a:p>
          <a:p>
            <a:pPr indent="350780" algn="ctr">
              <a:lnSpc>
                <a:spcPct val="150000"/>
              </a:lnSpc>
            </a:pPr>
            <a:r>
              <a:rPr lang="ru-RU" sz="4000" b="1" dirty="0" smtClean="0">
                <a:solidFill>
                  <a:schemeClr val="tx1"/>
                </a:solidFill>
              </a:rPr>
              <a:t>в качестве его </a:t>
            </a:r>
            <a:r>
              <a:rPr lang="en-US" sz="4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R&amp;D </a:t>
            </a:r>
            <a:r>
              <a:rPr lang="ru-RU" sz="4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– центра </a:t>
            </a:r>
          </a:p>
          <a:p>
            <a:pPr indent="350780" algn="ctr">
              <a:lnSpc>
                <a:spcPct val="150000"/>
              </a:lnSpc>
            </a:pPr>
            <a:r>
              <a:rPr lang="ru-RU" sz="4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 базе совместного предприятия.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https://mightythings.co/wp-content/uploads/2015/01/3d-printing_03-1800x1080.jpg"/>
          <p:cNvPicPr>
            <a:picLocks noChangeAspect="1" noChangeArrowheads="1"/>
          </p:cNvPicPr>
          <p:nvPr/>
        </p:nvPicPr>
        <p:blipFill>
          <a:blip r:embed="rId2">
            <a:lum bright="20000" contrast="-36000"/>
          </a:blip>
          <a:srcRect/>
          <a:stretch>
            <a:fillRect/>
          </a:stretch>
        </p:blipFill>
        <p:spPr bwMode="auto">
          <a:xfrm>
            <a:off x="-1" y="1"/>
            <a:ext cx="15139863" cy="10691812"/>
          </a:xfrm>
          <a:prstGeom prst="rect">
            <a:avLst/>
          </a:prstGeom>
          <a:noFill/>
        </p:spPr>
      </p:pic>
      <p:sp>
        <p:nvSpPr>
          <p:cNvPr id="4" name="Google Shape;273;p25"/>
          <p:cNvSpPr txBox="1">
            <a:spLocks/>
          </p:cNvSpPr>
          <p:nvPr/>
        </p:nvSpPr>
        <p:spPr>
          <a:xfrm>
            <a:off x="3891063" y="6122182"/>
            <a:ext cx="1893873" cy="155924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defTabSz="1238921">
              <a:lnSpc>
                <a:spcPct val="90000"/>
              </a:lnSpc>
              <a:spcBef>
                <a:spcPts val="1355"/>
              </a:spcBef>
              <a:buClrTx/>
              <a:defRPr/>
            </a:pPr>
            <a:r>
              <a:rPr lang="ru-RU" sz="1900" kern="1200" dirty="0" smtClean="0">
                <a:latin typeface="+mn-lt"/>
                <a:ea typeface="+mn-ea"/>
                <a:cs typeface="+mn-cs"/>
              </a:rPr>
              <a:t>Автор 8 патентов, которые внедрены и используются в приборах гражданского и военного назначения.</a:t>
            </a:r>
          </a:p>
          <a:p>
            <a:pPr marL="17207" defTabSz="1238921">
              <a:lnSpc>
                <a:spcPct val="90000"/>
              </a:lnSpc>
              <a:buClr>
                <a:schemeClr val="dk1"/>
              </a:buClr>
              <a:buSzPts val="1600"/>
              <a:defRPr/>
            </a:pPr>
            <a:endParaRPr lang="ru-RU" sz="1900" kern="1200" dirty="0">
              <a:latin typeface="+mn-lt"/>
              <a:ea typeface="+mn-ea"/>
              <a:cs typeface="+mn-cs"/>
            </a:endParaRPr>
          </a:p>
        </p:txBody>
      </p:sp>
      <p:sp>
        <p:nvSpPr>
          <p:cNvPr id="5" name="Google Shape;275;p25"/>
          <p:cNvSpPr txBox="1">
            <a:spLocks/>
          </p:cNvSpPr>
          <p:nvPr/>
        </p:nvSpPr>
        <p:spPr>
          <a:xfrm>
            <a:off x="3816331" y="3891285"/>
            <a:ext cx="1967610" cy="41975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17207" defTabSz="1238921">
              <a:lnSpc>
                <a:spcPct val="90000"/>
              </a:lnSpc>
              <a:buClrTx/>
              <a:buSzPts val="2300"/>
              <a:defRPr/>
            </a:pPr>
            <a:r>
              <a:rPr lang="ru-RU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Темкин</a:t>
            </a:r>
          </a:p>
          <a:p>
            <a:pPr marL="17207" defTabSz="1238921">
              <a:lnSpc>
                <a:spcPct val="90000"/>
              </a:lnSpc>
              <a:buClrTx/>
              <a:buSzPts val="2300"/>
              <a:defRPr/>
            </a:pPr>
            <a:r>
              <a:rPr lang="ru-RU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Вячеслав Витальевич</a:t>
            </a:r>
          </a:p>
          <a:p>
            <a:pPr marL="17207" defTabSz="1238921">
              <a:lnSpc>
                <a:spcPct val="90000"/>
              </a:lnSpc>
              <a:buClr>
                <a:schemeClr val="dk1"/>
              </a:buClr>
              <a:buSzPts val="2300"/>
              <a:defRPr/>
            </a:pPr>
            <a:endParaRPr lang="ru-RU" sz="33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Google Shape;276;p25"/>
          <p:cNvSpPr txBox="1">
            <a:spLocks/>
          </p:cNvSpPr>
          <p:nvPr/>
        </p:nvSpPr>
        <p:spPr>
          <a:xfrm>
            <a:off x="944246" y="4939367"/>
            <a:ext cx="1995179" cy="37305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defTabSz="1238921">
              <a:lnSpc>
                <a:spcPct val="90000"/>
              </a:lnSpc>
              <a:spcBef>
                <a:spcPts val="1355"/>
              </a:spcBef>
              <a:buClrTx/>
              <a:defRPr/>
            </a:pPr>
            <a:r>
              <a:rPr lang="ru-RU" sz="1900" b="1" kern="1200" dirty="0" smtClean="0">
                <a:latin typeface="+mn-lt"/>
                <a:ea typeface="+mn-ea"/>
                <a:cs typeface="+mn-cs"/>
              </a:rPr>
              <a:t>Научный руководитель проекта,         </a:t>
            </a:r>
            <a:r>
              <a:rPr lang="ru-RU" sz="1900" b="1" kern="1200" dirty="0" err="1" smtClean="0">
                <a:latin typeface="+mn-lt"/>
                <a:ea typeface="+mn-ea"/>
                <a:cs typeface="+mn-cs"/>
              </a:rPr>
              <a:t>к</a:t>
            </a:r>
            <a:r>
              <a:rPr lang="ru-RU" sz="1900" b="1" dirty="0" err="1" smtClean="0">
                <a:latin typeface="+mn-lt"/>
              </a:rPr>
              <a:t>.ф.-м.н</a:t>
            </a:r>
            <a:r>
              <a:rPr lang="ru-RU" sz="1900" b="1" dirty="0" smtClean="0">
                <a:latin typeface="+mn-lt"/>
              </a:rPr>
              <a:t>.</a:t>
            </a:r>
            <a:endParaRPr lang="ru-RU" sz="1900" b="1" kern="1200" dirty="0" smtClean="0">
              <a:latin typeface="+mn-lt"/>
              <a:ea typeface="+mn-ea"/>
              <a:cs typeface="+mn-cs"/>
            </a:endParaRPr>
          </a:p>
          <a:p>
            <a:pPr defTabSz="1238921">
              <a:lnSpc>
                <a:spcPct val="90000"/>
              </a:lnSpc>
              <a:spcBef>
                <a:spcPts val="1355"/>
              </a:spcBef>
              <a:buClrTx/>
              <a:defRPr/>
            </a:pPr>
            <a:r>
              <a:rPr lang="ru-RU" sz="1900" kern="1200" dirty="0" smtClean="0">
                <a:latin typeface="+mn-lt"/>
                <a:ea typeface="+mn-ea"/>
                <a:cs typeface="+mn-cs"/>
              </a:rPr>
              <a:t>Автор более 150 научных публикаций. Автор более 50 патентов, которые внедрены и используются как в космической технике, так и в приборах научного применения.</a:t>
            </a:r>
          </a:p>
          <a:p>
            <a:pPr algn="just" defTabSz="1238921">
              <a:lnSpc>
                <a:spcPct val="90000"/>
              </a:lnSpc>
              <a:spcBef>
                <a:spcPts val="1355"/>
              </a:spcBef>
              <a:buClrTx/>
              <a:defRPr/>
            </a:pPr>
            <a:r>
              <a:rPr lang="ru-RU" sz="1900" dirty="0" smtClean="0"/>
              <a:t>Имеет ведомственные награды</a:t>
            </a:r>
            <a:endParaRPr lang="ru-RU" sz="1900" kern="1200" dirty="0" smtClean="0">
              <a:latin typeface="+mn-lt"/>
              <a:ea typeface="+mn-ea"/>
              <a:cs typeface="+mn-cs"/>
            </a:endParaRPr>
          </a:p>
          <a:p>
            <a:pPr marL="17207" defTabSz="1238921">
              <a:lnSpc>
                <a:spcPct val="90000"/>
              </a:lnSpc>
              <a:buClr>
                <a:schemeClr val="dk1"/>
              </a:buClr>
              <a:buSzPts val="1600"/>
              <a:defRPr/>
            </a:pPr>
            <a:endParaRPr lang="ru-RU" sz="1900" kern="1200" dirty="0">
              <a:latin typeface="+mn-lt"/>
              <a:ea typeface="+mn-ea"/>
              <a:cs typeface="+mn-cs"/>
            </a:endParaRPr>
          </a:p>
        </p:txBody>
      </p:sp>
      <p:sp>
        <p:nvSpPr>
          <p:cNvPr id="7" name="Google Shape;278;p25"/>
          <p:cNvSpPr txBox="1">
            <a:spLocks/>
          </p:cNvSpPr>
          <p:nvPr/>
        </p:nvSpPr>
        <p:spPr>
          <a:xfrm>
            <a:off x="889545" y="3889876"/>
            <a:ext cx="1967610" cy="32536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17207" defTabSz="1238921">
              <a:lnSpc>
                <a:spcPct val="90000"/>
              </a:lnSpc>
              <a:buClrTx/>
              <a:buSzPts val="2300"/>
              <a:defRPr/>
            </a:pPr>
            <a:r>
              <a:rPr lang="ru-RU" sz="24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Певгов</a:t>
            </a:r>
            <a:r>
              <a:rPr lang="ru-RU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marL="17207" defTabSz="1238921">
              <a:lnSpc>
                <a:spcPct val="90000"/>
              </a:lnSpc>
              <a:buClrTx/>
              <a:buSzPts val="2300"/>
              <a:defRPr/>
            </a:pPr>
            <a:r>
              <a:rPr lang="ru-RU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Вячеслав Геннадьевич</a:t>
            </a:r>
          </a:p>
          <a:p>
            <a:pPr marL="17207" defTabSz="1238921">
              <a:lnSpc>
                <a:spcPct val="90000"/>
              </a:lnSpc>
              <a:buClr>
                <a:schemeClr val="dk1"/>
              </a:buClr>
              <a:buSzPts val="2300"/>
              <a:defRPr/>
            </a:pPr>
            <a:endParaRPr lang="ru-RU" sz="33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Google Shape;281;p25"/>
          <p:cNvSpPr txBox="1">
            <a:spLocks/>
          </p:cNvSpPr>
          <p:nvPr/>
        </p:nvSpPr>
        <p:spPr>
          <a:xfrm>
            <a:off x="9309343" y="3902390"/>
            <a:ext cx="1967610" cy="32536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17207" defTabSz="1238921">
              <a:lnSpc>
                <a:spcPct val="90000"/>
              </a:lnSpc>
              <a:buClrTx/>
              <a:buSzPts val="2300"/>
              <a:defRPr/>
            </a:pPr>
            <a:r>
              <a:rPr lang="ru-RU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Смирнов </a:t>
            </a:r>
          </a:p>
          <a:p>
            <a:pPr marL="17207" defTabSz="1238921">
              <a:lnSpc>
                <a:spcPct val="90000"/>
              </a:lnSpc>
              <a:buClr>
                <a:schemeClr val="dk1"/>
              </a:buClr>
              <a:buSzPts val="2300"/>
              <a:defRPr/>
            </a:pPr>
            <a:r>
              <a:rPr lang="ru-RU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Дмитрий Николаевич</a:t>
            </a:r>
            <a:endParaRPr lang="ru-RU" sz="24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Google Shape;282;p25"/>
          <p:cNvSpPr txBox="1">
            <a:spLocks/>
          </p:cNvSpPr>
          <p:nvPr/>
        </p:nvSpPr>
        <p:spPr>
          <a:xfrm>
            <a:off x="12175139" y="6089515"/>
            <a:ext cx="2396895" cy="163190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defTabSz="1238921">
              <a:lnSpc>
                <a:spcPct val="90000"/>
              </a:lnSpc>
              <a:spcBef>
                <a:spcPts val="1355"/>
              </a:spcBef>
              <a:buClrTx/>
              <a:defRPr/>
            </a:pPr>
            <a:r>
              <a:rPr lang="ru-RU" sz="1900" kern="1200" dirty="0" smtClean="0">
                <a:latin typeface="+mn-lt"/>
                <a:ea typeface="+mn-ea"/>
                <a:cs typeface="+mn-cs"/>
              </a:rPr>
              <a:t>Инженер-                разработчик с           опытом более 10 лет.</a:t>
            </a:r>
          </a:p>
          <a:p>
            <a:pPr defTabSz="1238921">
              <a:lnSpc>
                <a:spcPct val="90000"/>
              </a:lnSpc>
              <a:spcBef>
                <a:spcPts val="1355"/>
              </a:spcBef>
              <a:buClrTx/>
              <a:defRPr/>
            </a:pPr>
            <a:r>
              <a:rPr lang="ru-RU" sz="1900" kern="1200" dirty="0" smtClean="0">
                <a:latin typeface="+mn-lt"/>
                <a:ea typeface="+mn-ea"/>
                <a:cs typeface="+mn-cs"/>
              </a:rPr>
              <a:t>Автор 2 патентов, которые внедрены и используются в приборостроении гражданского назначения.</a:t>
            </a:r>
          </a:p>
          <a:p>
            <a:pPr marL="17207" defTabSz="1238921">
              <a:lnSpc>
                <a:spcPct val="90000"/>
              </a:lnSpc>
              <a:buClr>
                <a:schemeClr val="dk1"/>
              </a:buClr>
              <a:buSzPts val="1600"/>
              <a:defRPr/>
            </a:pPr>
            <a:endParaRPr lang="ru-RU" sz="1900" kern="1200" dirty="0">
              <a:latin typeface="+mn-lt"/>
              <a:ea typeface="+mn-ea"/>
              <a:cs typeface="+mn-cs"/>
            </a:endParaRPr>
          </a:p>
        </p:txBody>
      </p:sp>
      <p:sp>
        <p:nvSpPr>
          <p:cNvPr id="11" name="Google Shape;284;p25"/>
          <p:cNvSpPr txBox="1">
            <a:spLocks/>
          </p:cNvSpPr>
          <p:nvPr/>
        </p:nvSpPr>
        <p:spPr>
          <a:xfrm>
            <a:off x="12128830" y="3916296"/>
            <a:ext cx="1967610" cy="32536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17207" defTabSz="1238921">
              <a:lnSpc>
                <a:spcPct val="90000"/>
              </a:lnSpc>
              <a:buClrTx/>
              <a:buSzPts val="2300"/>
              <a:defRPr/>
            </a:pPr>
            <a:r>
              <a:rPr lang="ru-RU" sz="24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Горелкина</a:t>
            </a:r>
            <a:r>
              <a:rPr lang="ru-RU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marL="17207" defTabSz="1238921">
              <a:lnSpc>
                <a:spcPct val="90000"/>
              </a:lnSpc>
              <a:buClrTx/>
              <a:buSzPts val="2300"/>
              <a:defRPr/>
            </a:pPr>
            <a:r>
              <a:rPr lang="ru-RU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Екатерина Николаевна</a:t>
            </a:r>
          </a:p>
          <a:p>
            <a:pPr marL="17207" defTabSz="1238921">
              <a:lnSpc>
                <a:spcPct val="90000"/>
              </a:lnSpc>
              <a:buClr>
                <a:schemeClr val="dk1"/>
              </a:buClr>
              <a:buSzPts val="2300"/>
              <a:defRPr/>
            </a:pPr>
            <a:endParaRPr lang="ru-RU" sz="33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2" name="Рисунок 1"/>
          <p:cNvPicPr>
            <a:picLocks noChangeAspect="1" noChangeArrowheads="1"/>
          </p:cNvPicPr>
          <p:nvPr/>
        </p:nvPicPr>
        <p:blipFill>
          <a:blip r:embed="rId3" cstate="print"/>
          <a:srcRect t="6046" b="6046"/>
          <a:stretch>
            <a:fillRect/>
          </a:stretch>
        </p:blipFill>
        <p:spPr bwMode="auto">
          <a:xfrm>
            <a:off x="875490" y="1406317"/>
            <a:ext cx="2360795" cy="2449465"/>
          </a:xfrm>
          <a:prstGeom prst="rect">
            <a:avLst/>
          </a:prstGeom>
          <a:noFill/>
        </p:spPr>
      </p:pic>
      <p:pic>
        <p:nvPicPr>
          <p:cNvPr id="13" name="Рисунок 12" descr="Темкин В.В.(3,5х4,5).jpg"/>
          <p:cNvPicPr>
            <a:picLocks noChangeAspect="1"/>
          </p:cNvPicPr>
          <p:nvPr/>
        </p:nvPicPr>
        <p:blipFill>
          <a:blip r:embed="rId4" cstate="print"/>
          <a:srcRect t="12370" b="12370"/>
          <a:stretch>
            <a:fillRect/>
          </a:stretch>
        </p:blipFill>
        <p:spPr>
          <a:xfrm>
            <a:off x="3696511" y="1371440"/>
            <a:ext cx="2354972" cy="2445235"/>
          </a:xfrm>
          <a:prstGeom prst="rect">
            <a:avLst/>
          </a:prstGeom>
        </p:spPr>
      </p:pic>
      <p:pic>
        <p:nvPicPr>
          <p:cNvPr id="14" name="Рисунок 13" descr="фото.jpg"/>
          <p:cNvPicPr>
            <a:picLocks noChangeAspect="1"/>
          </p:cNvPicPr>
          <p:nvPr/>
        </p:nvPicPr>
        <p:blipFill>
          <a:blip r:embed="rId5" cstate="print"/>
          <a:srcRect t="10342" b="10342"/>
          <a:stretch>
            <a:fillRect/>
          </a:stretch>
        </p:blipFill>
        <p:spPr>
          <a:xfrm>
            <a:off x="12023388" y="1368050"/>
            <a:ext cx="2315182" cy="2474180"/>
          </a:xfrm>
          <a:prstGeom prst="rect">
            <a:avLst/>
          </a:prstGeom>
        </p:spPr>
      </p:pic>
      <p:pic>
        <p:nvPicPr>
          <p:cNvPr id="15" name="Рисунок 14" descr="Смирнов Д.Н..jpg"/>
          <p:cNvPicPr>
            <a:picLocks noChangeAspect="1"/>
          </p:cNvPicPr>
          <p:nvPr/>
        </p:nvPicPr>
        <p:blipFill>
          <a:blip r:embed="rId6" cstate="print"/>
          <a:srcRect t="11074" b="11074"/>
          <a:stretch>
            <a:fillRect/>
          </a:stretch>
        </p:blipFill>
        <p:spPr>
          <a:xfrm>
            <a:off x="9260731" y="1361869"/>
            <a:ext cx="2315184" cy="2444269"/>
          </a:xfrm>
          <a:prstGeom prst="rect">
            <a:avLst/>
          </a:prstGeom>
        </p:spPr>
      </p:pic>
      <p:sp>
        <p:nvSpPr>
          <p:cNvPr id="16" name="Google Shape;279;p25"/>
          <p:cNvSpPr txBox="1">
            <a:spLocks/>
          </p:cNvSpPr>
          <p:nvPr/>
        </p:nvSpPr>
        <p:spPr>
          <a:xfrm>
            <a:off x="6631465" y="5595441"/>
            <a:ext cx="2009535" cy="153384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algn="just" defTabSz="1238921">
              <a:lnSpc>
                <a:spcPct val="90000"/>
              </a:lnSpc>
              <a:spcBef>
                <a:spcPts val="1355"/>
              </a:spcBef>
              <a:buClrTx/>
              <a:defRPr/>
            </a:pPr>
            <a:endParaRPr lang="ru-RU" sz="800" b="1" kern="1200" dirty="0" smtClean="0">
              <a:latin typeface="+mn-lt"/>
              <a:ea typeface="+mn-ea"/>
              <a:cs typeface="+mn-cs"/>
            </a:endParaRPr>
          </a:p>
          <a:p>
            <a:pPr algn="just" defTabSz="1238921">
              <a:lnSpc>
                <a:spcPct val="90000"/>
              </a:lnSpc>
              <a:spcBef>
                <a:spcPts val="1355"/>
              </a:spcBef>
              <a:buClrTx/>
              <a:defRPr/>
            </a:pPr>
            <a:endParaRPr lang="ru-RU" sz="800" b="1" kern="1200" dirty="0" smtClean="0">
              <a:latin typeface="+mn-lt"/>
              <a:ea typeface="+mn-ea"/>
              <a:cs typeface="+mn-cs"/>
            </a:endParaRPr>
          </a:p>
          <a:p>
            <a:pPr marL="17207" defTabSz="1238921">
              <a:lnSpc>
                <a:spcPct val="90000"/>
              </a:lnSpc>
              <a:buClr>
                <a:schemeClr val="dk1"/>
              </a:buClr>
              <a:buSzPts val="1600"/>
              <a:defRPr/>
            </a:pPr>
            <a:endParaRPr lang="ru-RU" sz="1900" kern="1200" dirty="0">
              <a:latin typeface="+mn-lt"/>
              <a:ea typeface="+mn-ea"/>
              <a:cs typeface="+mn-cs"/>
            </a:endParaRPr>
          </a:p>
        </p:txBody>
      </p:sp>
      <p:sp>
        <p:nvSpPr>
          <p:cNvPr id="17" name="Google Shape;281;p25"/>
          <p:cNvSpPr txBox="1">
            <a:spLocks/>
          </p:cNvSpPr>
          <p:nvPr/>
        </p:nvSpPr>
        <p:spPr>
          <a:xfrm>
            <a:off x="6575898" y="3915931"/>
            <a:ext cx="2029846" cy="36423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17207" defTabSz="1238921">
              <a:lnSpc>
                <a:spcPct val="90000"/>
              </a:lnSpc>
              <a:buClrTx/>
              <a:buSzPts val="2300"/>
              <a:defRPr/>
            </a:pPr>
            <a:r>
              <a:rPr lang="ru-RU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Панин </a:t>
            </a:r>
          </a:p>
          <a:p>
            <a:pPr marL="17207" defTabSz="1238921">
              <a:lnSpc>
                <a:spcPct val="90000"/>
              </a:lnSpc>
              <a:buClrTx/>
              <a:buSzPts val="2300"/>
              <a:defRPr/>
            </a:pPr>
            <a:r>
              <a:rPr lang="ru-RU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Александр Михайлович</a:t>
            </a:r>
          </a:p>
          <a:p>
            <a:pPr marL="17207" defTabSz="1238921">
              <a:lnSpc>
                <a:spcPct val="90000"/>
              </a:lnSpc>
              <a:buClr>
                <a:schemeClr val="dk1"/>
              </a:buClr>
              <a:buSzPts val="2300"/>
              <a:defRPr/>
            </a:pPr>
            <a:endParaRPr lang="ru-RU" sz="33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8" name="Рисунок 17" descr="Панин А.М..jpg"/>
          <p:cNvPicPr>
            <a:picLocks noChangeAspect="1"/>
          </p:cNvPicPr>
          <p:nvPr/>
        </p:nvPicPr>
        <p:blipFill>
          <a:blip r:embed="rId7" cstate="print"/>
          <a:srcRect t="5497" b="5497"/>
          <a:stretch>
            <a:fillRect/>
          </a:stretch>
        </p:blipFill>
        <p:spPr>
          <a:xfrm>
            <a:off x="6517533" y="1360885"/>
            <a:ext cx="2295448" cy="2445254"/>
          </a:xfrm>
          <a:prstGeom prst="rect">
            <a:avLst/>
          </a:prstGeom>
        </p:spPr>
      </p:pic>
      <p:sp>
        <p:nvSpPr>
          <p:cNvPr id="19" name="Google Shape;282;p25"/>
          <p:cNvSpPr txBox="1">
            <a:spLocks/>
          </p:cNvSpPr>
          <p:nvPr/>
        </p:nvSpPr>
        <p:spPr>
          <a:xfrm>
            <a:off x="9377464" y="6084355"/>
            <a:ext cx="2217906" cy="155924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defTabSz="1238921">
              <a:lnSpc>
                <a:spcPct val="90000"/>
              </a:lnSpc>
              <a:spcBef>
                <a:spcPts val="1355"/>
              </a:spcBef>
              <a:buClrTx/>
              <a:defRPr/>
            </a:pPr>
            <a:r>
              <a:rPr lang="ru-RU" sz="1900" dirty="0" smtClean="0">
                <a:latin typeface="+mn-lt"/>
              </a:rPr>
              <a:t>Инженер-разработчик с                      опытом более 25 лет</a:t>
            </a:r>
            <a:r>
              <a:rPr lang="ru-RU" sz="1900" kern="1200" dirty="0" smtClean="0">
                <a:latin typeface="+mn-lt"/>
                <a:ea typeface="+mn-ea"/>
                <a:cs typeface="+mn-cs"/>
              </a:rPr>
              <a:t>.</a:t>
            </a:r>
          </a:p>
          <a:p>
            <a:pPr defTabSz="1238921">
              <a:lnSpc>
                <a:spcPct val="90000"/>
              </a:lnSpc>
              <a:spcBef>
                <a:spcPts val="1355"/>
              </a:spcBef>
              <a:buClrTx/>
              <a:defRPr/>
            </a:pPr>
            <a:r>
              <a:rPr lang="ru-RU" sz="1900" kern="1200" dirty="0" smtClean="0">
                <a:latin typeface="+mn-lt"/>
                <a:ea typeface="+mn-ea"/>
                <a:cs typeface="+mn-cs"/>
              </a:rPr>
              <a:t>Имеет благодарности и почетные грамоты за добросовестный труб.</a:t>
            </a:r>
          </a:p>
          <a:p>
            <a:pPr marL="17207" defTabSz="1238921">
              <a:lnSpc>
                <a:spcPct val="90000"/>
              </a:lnSpc>
              <a:buClr>
                <a:schemeClr val="dk1"/>
              </a:buClr>
              <a:buSzPts val="1600"/>
              <a:defRPr/>
            </a:pPr>
            <a:endParaRPr lang="ru-RU" sz="1900" kern="1200" dirty="0">
              <a:latin typeface="+mn-lt"/>
              <a:ea typeface="+mn-ea"/>
              <a:cs typeface="+mn-cs"/>
            </a:endParaRPr>
          </a:p>
        </p:txBody>
      </p:sp>
      <p:sp>
        <p:nvSpPr>
          <p:cNvPr id="26" name="Google Shape;219;p21"/>
          <p:cNvSpPr txBox="1">
            <a:spLocks noGrp="1"/>
          </p:cNvSpPr>
          <p:nvPr>
            <p:ph type="ctrTitle"/>
          </p:nvPr>
        </p:nvSpPr>
        <p:spPr>
          <a:xfrm>
            <a:off x="790799" y="383501"/>
            <a:ext cx="11504963" cy="729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l">
              <a:spcBef>
                <a:spcPts val="0"/>
              </a:spcBef>
              <a:buClr>
                <a:schemeClr val="dk1"/>
              </a:buClr>
              <a:buSzPts val="9354"/>
            </a:pPr>
            <a:r>
              <a:rPr lang="ru-RU" sz="3500" b="0" dirty="0" smtClean="0">
                <a:solidFill>
                  <a:schemeClr val="tx1"/>
                </a:solidFill>
                <a:latin typeface="Arial Black"/>
                <a:ea typeface="Arial Black"/>
                <a:cs typeface="Arial Black"/>
                <a:sym typeface="Arial Black"/>
              </a:rPr>
              <a:t>КОМАНДА</a:t>
            </a:r>
            <a:endParaRPr sz="3500" b="0" dirty="0">
              <a:solidFill>
                <a:schemeClr val="tx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774332" y="5020192"/>
            <a:ext cx="178636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kern="1200" dirty="0" smtClean="0">
                <a:latin typeface="+mn-lt"/>
              </a:rPr>
              <a:t>Руководитель </a:t>
            </a:r>
          </a:p>
          <a:p>
            <a:r>
              <a:rPr lang="ru-RU" sz="1900" b="1" kern="1200" dirty="0" smtClean="0">
                <a:latin typeface="+mn-lt"/>
              </a:rPr>
              <a:t>проекта</a:t>
            </a:r>
            <a:endParaRPr lang="ru-RU" sz="1900" dirty="0">
              <a:latin typeface="+mn-lt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536986" y="5078559"/>
            <a:ext cx="2373549" cy="3903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1900" b="1" kern="1200" dirty="0" smtClean="0">
                <a:latin typeface="+mn-lt"/>
              </a:rPr>
              <a:t>Главный конструктор </a:t>
            </a:r>
          </a:p>
          <a:p>
            <a:pPr>
              <a:lnSpc>
                <a:spcPts val="2000"/>
              </a:lnSpc>
            </a:pPr>
            <a:r>
              <a:rPr lang="ru-RU" sz="1900" b="1" kern="1200" dirty="0" smtClean="0">
                <a:latin typeface="+mn-lt"/>
              </a:rPr>
              <a:t>проекта,</a:t>
            </a:r>
          </a:p>
          <a:p>
            <a:pPr>
              <a:lnSpc>
                <a:spcPts val="2000"/>
              </a:lnSpc>
            </a:pPr>
            <a:r>
              <a:rPr lang="ru-RU" sz="1900" b="1" kern="1200" dirty="0" err="1" smtClean="0">
                <a:latin typeface="+mn-lt"/>
              </a:rPr>
              <a:t>к.т.н</a:t>
            </a:r>
            <a:endParaRPr lang="ru-RU" sz="1900" b="1" kern="1200" dirty="0" smtClean="0">
              <a:latin typeface="+mn-lt"/>
            </a:endParaRPr>
          </a:p>
          <a:p>
            <a:endParaRPr lang="ru-RU" sz="1000" b="1" kern="1200" dirty="0" smtClean="0">
              <a:latin typeface="+mn-lt"/>
            </a:endParaRPr>
          </a:p>
          <a:p>
            <a:r>
              <a:rPr lang="ru-RU" sz="1900" kern="1200" dirty="0" smtClean="0">
                <a:latin typeface="+mn-lt"/>
              </a:rPr>
              <a:t>Автор более 20 патентов, которые внедрены и используются в приборах гражданского и военного назначения.</a:t>
            </a:r>
          </a:p>
          <a:p>
            <a:endParaRPr lang="ru-RU" sz="1900" dirty="0">
              <a:latin typeface="+mn-lt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9276945" y="5016950"/>
            <a:ext cx="1786360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kern="1200" dirty="0" smtClean="0">
                <a:latin typeface="+mn-lt"/>
              </a:rPr>
              <a:t>Главный инженер </a:t>
            </a:r>
          </a:p>
          <a:p>
            <a:r>
              <a:rPr lang="ru-RU" sz="1900" b="1" kern="1200" dirty="0" smtClean="0">
                <a:latin typeface="+mn-lt"/>
              </a:rPr>
              <a:t>проекта</a:t>
            </a:r>
            <a:endParaRPr lang="ru-RU" sz="1900" dirty="0">
              <a:latin typeface="+mn-lt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2059055" y="4997495"/>
            <a:ext cx="196823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kern="1200" dirty="0" smtClean="0">
                <a:latin typeface="+mn-lt"/>
              </a:rPr>
              <a:t>Администратор</a:t>
            </a:r>
          </a:p>
          <a:p>
            <a:r>
              <a:rPr lang="ru-RU" sz="1900" b="1" kern="1200" dirty="0" smtClean="0">
                <a:latin typeface="+mn-lt"/>
              </a:rPr>
              <a:t>проекта</a:t>
            </a:r>
            <a:endParaRPr lang="ru-RU" sz="1900" dirty="0"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949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mightythings.co/wp-content/uploads/2015/01/3d-printing_03-1800x1080.jpg"/>
          <p:cNvPicPr>
            <a:picLocks noChangeAspect="1" noChangeArrowheads="1"/>
          </p:cNvPicPr>
          <p:nvPr/>
        </p:nvPicPr>
        <p:blipFill>
          <a:blip r:embed="rId2">
            <a:lum bright="20000" contrast="-36000"/>
          </a:blip>
          <a:srcRect r="2310"/>
          <a:stretch>
            <a:fillRect/>
          </a:stretch>
        </p:blipFill>
        <p:spPr bwMode="auto">
          <a:xfrm>
            <a:off x="0" y="0"/>
            <a:ext cx="15119350" cy="10691812"/>
          </a:xfrm>
          <a:prstGeom prst="rect">
            <a:avLst/>
          </a:prstGeom>
          <a:noFill/>
        </p:spPr>
      </p:pic>
      <p:sp>
        <p:nvSpPr>
          <p:cNvPr id="1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99105" y="721914"/>
            <a:ext cx="11339513" cy="639831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 smtClean="0"/>
              <a:t>         ВЫВОДЫ</a:t>
            </a:r>
            <a:endParaRPr lang="ru-RU" b="1" dirty="0"/>
          </a:p>
        </p:txBody>
      </p:sp>
      <p:graphicFrame>
        <p:nvGraphicFramePr>
          <p:cNvPr id="19" name="Схема 18"/>
          <p:cNvGraphicFramePr/>
          <p:nvPr/>
        </p:nvGraphicFramePr>
        <p:xfrm>
          <a:off x="1177013" y="1468015"/>
          <a:ext cx="12502171" cy="79876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1746696" y="9552562"/>
            <a:ext cx="10932822" cy="1233098"/>
          </a:xfrm>
          <a:prstGeom prst="rect">
            <a:avLst/>
          </a:prstGeom>
        </p:spPr>
        <p:txBody>
          <a:bodyPr wrap="square" lIns="123892" tIns="61946" rIns="123892" bIns="61946">
            <a:spAutoFit/>
          </a:bodyPr>
          <a:lstStyle/>
          <a:p>
            <a:pPr indent="720553" algn="ctr"/>
            <a:r>
              <a:rPr lang="ru-RU" sz="2400" b="1" dirty="0" smtClean="0">
                <a:solidFill>
                  <a:schemeClr val="tx1"/>
                </a:solidFill>
              </a:rPr>
              <a:t>МЫ ГОТОВЫ ПРОДОЛЖИТЬ РАБОТУ ПОД БРЕНДОМ ИНДУСТРИАЛЬНОГО ПАРТНЕРА!</a:t>
            </a:r>
          </a:p>
          <a:p>
            <a:pPr indent="720553" algn="just"/>
            <a:endParaRPr lang="ru-RU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0281333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2622</TotalTime>
  <Words>693</Words>
  <Application>Microsoft Office PowerPoint</Application>
  <PresentationFormat>Произвольный</PresentationFormat>
  <Paragraphs>161</Paragraphs>
  <Slides>10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20" baseType="lpstr">
      <vt:lpstr>Arial</vt:lpstr>
      <vt:lpstr>Arial Black</vt:lpstr>
      <vt:lpstr>Times New Roman</vt:lpstr>
      <vt:lpstr>Calibri</vt:lpstr>
      <vt:lpstr>Wingdings 2</vt:lpstr>
      <vt:lpstr>Wingdings</vt:lpstr>
      <vt:lpstr>Wingdings 3</vt:lpstr>
      <vt:lpstr>Lucida Sans</vt:lpstr>
      <vt:lpstr>Book Antiqua</vt:lpstr>
      <vt:lpstr>Апекс</vt:lpstr>
      <vt:lpstr>Слайд 1</vt:lpstr>
      <vt:lpstr>Решение</vt:lpstr>
      <vt:lpstr>Продукт</vt:lpstr>
      <vt:lpstr>Конкуренты</vt:lpstr>
      <vt:lpstr>Текущие результаты</vt:lpstr>
      <vt:lpstr>Текущие результаты</vt:lpstr>
      <vt:lpstr>Предложение для Партнера</vt:lpstr>
      <vt:lpstr>КОМАНДА</vt:lpstr>
      <vt:lpstr>Слайд 9</vt:lpstr>
      <vt:lpstr>Слайд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Архипелаг 2022: #НастоящееБудущее</dc:title>
  <dc:creator>Вячеслав</dc:creator>
  <cp:lastModifiedBy>Windows User</cp:lastModifiedBy>
  <cp:revision>58</cp:revision>
  <dcterms:modified xsi:type="dcterms:W3CDTF">2023-10-20T09:27:38Z</dcterms:modified>
</cp:coreProperties>
</file>